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handoutMasterIdLst>
    <p:handoutMasterId r:id="rId65"/>
  </p:handoutMasterIdLst>
  <p:sldIdLst>
    <p:sldId id="297" r:id="rId2"/>
    <p:sldId id="376" r:id="rId3"/>
    <p:sldId id="298" r:id="rId4"/>
    <p:sldId id="410" r:id="rId5"/>
    <p:sldId id="347" r:id="rId6"/>
    <p:sldId id="398" r:id="rId7"/>
    <p:sldId id="260" r:id="rId8"/>
    <p:sldId id="377" r:id="rId9"/>
    <p:sldId id="284" r:id="rId10"/>
    <p:sldId id="261" r:id="rId11"/>
    <p:sldId id="267" r:id="rId12"/>
    <p:sldId id="262" r:id="rId13"/>
    <p:sldId id="263" r:id="rId14"/>
    <p:sldId id="325" r:id="rId15"/>
    <p:sldId id="264" r:id="rId16"/>
    <p:sldId id="379" r:id="rId17"/>
    <p:sldId id="265" r:id="rId18"/>
    <p:sldId id="361" r:id="rId19"/>
    <p:sldId id="279" r:id="rId20"/>
    <p:sldId id="383" r:id="rId21"/>
    <p:sldId id="280" r:id="rId22"/>
    <p:sldId id="314" r:id="rId23"/>
    <p:sldId id="286" r:id="rId24"/>
    <p:sldId id="317" r:id="rId25"/>
    <p:sldId id="282" r:id="rId26"/>
    <p:sldId id="299" r:id="rId27"/>
    <p:sldId id="319" r:id="rId28"/>
    <p:sldId id="316" r:id="rId29"/>
    <p:sldId id="315" r:id="rId30"/>
    <p:sldId id="349" r:id="rId31"/>
    <p:sldId id="367" r:id="rId32"/>
    <p:sldId id="402" r:id="rId33"/>
    <p:sldId id="387" r:id="rId34"/>
    <p:sldId id="394" r:id="rId35"/>
    <p:sldId id="386" r:id="rId36"/>
    <p:sldId id="380" r:id="rId37"/>
    <p:sldId id="385" r:id="rId38"/>
    <p:sldId id="378" r:id="rId39"/>
    <p:sldId id="381" r:id="rId40"/>
    <p:sldId id="389" r:id="rId41"/>
    <p:sldId id="390" r:id="rId42"/>
    <p:sldId id="391" r:id="rId43"/>
    <p:sldId id="392" r:id="rId44"/>
    <p:sldId id="395" r:id="rId45"/>
    <p:sldId id="396" r:id="rId46"/>
    <p:sldId id="400" r:id="rId47"/>
    <p:sldId id="388" r:id="rId48"/>
    <p:sldId id="397" r:id="rId49"/>
    <p:sldId id="399" r:id="rId50"/>
    <p:sldId id="403" r:id="rId51"/>
    <p:sldId id="374" r:id="rId52"/>
    <p:sldId id="373" r:id="rId53"/>
    <p:sldId id="401" r:id="rId54"/>
    <p:sldId id="281" r:id="rId55"/>
    <p:sldId id="405" r:id="rId56"/>
    <p:sldId id="404" r:id="rId57"/>
    <p:sldId id="384" r:id="rId58"/>
    <p:sldId id="382" r:id="rId59"/>
    <p:sldId id="406" r:id="rId60"/>
    <p:sldId id="407" r:id="rId61"/>
    <p:sldId id="408" r:id="rId62"/>
    <p:sldId id="409" r:id="rId6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842" autoAdjust="0"/>
    <p:restoredTop sz="86408" autoAdjust="0"/>
  </p:normalViewPr>
  <p:slideViewPr>
    <p:cSldViewPr>
      <p:cViewPr varScale="1">
        <p:scale>
          <a:sx n="103" d="100"/>
          <a:sy n="103" d="100"/>
        </p:scale>
        <p:origin x="114"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9" d="100"/>
          <a:sy n="89" d="100"/>
        </p:scale>
        <p:origin x="3750"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979" cy="465774"/>
          </a:xfrm>
          <a:prstGeom prst="rect">
            <a:avLst/>
          </a:prstGeom>
        </p:spPr>
        <p:txBody>
          <a:bodyPr vert="horz" lIns="91568" tIns="45784" rIns="91568" bIns="45784" rtlCol="0"/>
          <a:lstStyle>
            <a:lvl1pPr algn="l">
              <a:defRPr sz="1200"/>
            </a:lvl1pPr>
          </a:lstStyle>
          <a:p>
            <a:endParaRPr lang="en-US" dirty="0"/>
          </a:p>
        </p:txBody>
      </p:sp>
      <p:sp>
        <p:nvSpPr>
          <p:cNvPr id="3" name="Date Placeholder 2"/>
          <p:cNvSpPr>
            <a:spLocks noGrp="1"/>
          </p:cNvSpPr>
          <p:nvPr>
            <p:ph type="dt" sz="quarter" idx="1"/>
          </p:nvPr>
        </p:nvSpPr>
        <p:spPr>
          <a:xfrm>
            <a:off x="3977532" y="0"/>
            <a:ext cx="3043979" cy="465774"/>
          </a:xfrm>
          <a:prstGeom prst="rect">
            <a:avLst/>
          </a:prstGeom>
        </p:spPr>
        <p:txBody>
          <a:bodyPr vert="horz" lIns="91568" tIns="45784" rIns="91568" bIns="45784" rtlCol="0"/>
          <a:lstStyle>
            <a:lvl1pPr algn="r">
              <a:defRPr sz="1200"/>
            </a:lvl1pPr>
          </a:lstStyle>
          <a:p>
            <a:fld id="{A5E46A70-DBFC-4E23-A5D7-1E5192A7FBDE}" type="datetimeFigureOut">
              <a:rPr lang="en-US" smtClean="0"/>
              <a:pPr/>
              <a:t>12/1/2022</a:t>
            </a:fld>
            <a:endParaRPr lang="en-US" dirty="0"/>
          </a:p>
        </p:txBody>
      </p:sp>
      <p:sp>
        <p:nvSpPr>
          <p:cNvPr id="4" name="Footer Placeholder 3"/>
          <p:cNvSpPr>
            <a:spLocks noGrp="1"/>
          </p:cNvSpPr>
          <p:nvPr>
            <p:ph type="ftr" sz="quarter" idx="2"/>
          </p:nvPr>
        </p:nvSpPr>
        <p:spPr>
          <a:xfrm>
            <a:off x="2" y="8841738"/>
            <a:ext cx="3043979" cy="465774"/>
          </a:xfrm>
          <a:prstGeom prst="rect">
            <a:avLst/>
          </a:prstGeom>
        </p:spPr>
        <p:txBody>
          <a:bodyPr vert="horz" lIns="91568" tIns="45784" rIns="91568" bIns="457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2" y="8841738"/>
            <a:ext cx="3043979" cy="465774"/>
          </a:xfrm>
          <a:prstGeom prst="rect">
            <a:avLst/>
          </a:prstGeom>
        </p:spPr>
        <p:txBody>
          <a:bodyPr vert="horz" lIns="91568" tIns="45784" rIns="91568" bIns="45784" rtlCol="0" anchor="b"/>
          <a:lstStyle>
            <a:lvl1pPr algn="r">
              <a:defRPr sz="1200"/>
            </a:lvl1pPr>
          </a:lstStyle>
          <a:p>
            <a:fld id="{2CB62C9D-06DA-426A-BF9F-564377277FE7}" type="slidenum">
              <a:rPr lang="en-US" smtClean="0"/>
              <a:pPr/>
              <a:t>‹#›</a:t>
            </a:fld>
            <a:endParaRPr lang="en-US" dirty="0"/>
          </a:p>
        </p:txBody>
      </p:sp>
    </p:spTree>
    <p:extLst>
      <p:ext uri="{BB962C8B-B14F-4D97-AF65-F5344CB8AC3E}">
        <p14:creationId xmlns:p14="http://schemas.microsoft.com/office/powerpoint/2010/main" val="22142791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07" tIns="46654" rIns="93307" bIns="46654" rtlCol="0"/>
          <a:lstStyle>
            <a:lvl1pPr algn="l">
              <a:defRPr sz="1200"/>
            </a:lvl1pPr>
          </a:lstStyle>
          <a:p>
            <a:endParaRPr lang="en-US" dirty="0"/>
          </a:p>
        </p:txBody>
      </p:sp>
      <p:sp>
        <p:nvSpPr>
          <p:cNvPr id="3" name="Date Placeholder 2"/>
          <p:cNvSpPr>
            <a:spLocks noGrp="1"/>
          </p:cNvSpPr>
          <p:nvPr>
            <p:ph type="dt" idx="1"/>
          </p:nvPr>
        </p:nvSpPr>
        <p:spPr>
          <a:xfrm>
            <a:off x="3978131" y="0"/>
            <a:ext cx="3043344" cy="465455"/>
          </a:xfrm>
          <a:prstGeom prst="rect">
            <a:avLst/>
          </a:prstGeom>
        </p:spPr>
        <p:txBody>
          <a:bodyPr vert="horz" lIns="93307" tIns="46654" rIns="93307" bIns="46654" rtlCol="0"/>
          <a:lstStyle>
            <a:lvl1pPr algn="r">
              <a:defRPr sz="1200"/>
            </a:lvl1pPr>
          </a:lstStyle>
          <a:p>
            <a:fld id="{C64F91E7-2F70-4CB8-AEBB-C3DF3A458758}" type="datetimeFigureOut">
              <a:rPr lang="en-US" smtClean="0"/>
              <a:pPr/>
              <a:t>12/1/2022</a:t>
            </a:fld>
            <a:endParaRPr lang="en-US" dirty="0"/>
          </a:p>
        </p:txBody>
      </p:sp>
      <p:sp>
        <p:nvSpPr>
          <p:cNvPr id="4" name="Slide Image Placeholder 3"/>
          <p:cNvSpPr>
            <a:spLocks noGrp="1" noRot="1" noChangeAspect="1"/>
          </p:cNvSpPr>
          <p:nvPr>
            <p:ph type="sldImg" idx="2"/>
          </p:nvPr>
        </p:nvSpPr>
        <p:spPr>
          <a:xfrm>
            <a:off x="407988" y="696913"/>
            <a:ext cx="6207125" cy="3492500"/>
          </a:xfrm>
          <a:prstGeom prst="rect">
            <a:avLst/>
          </a:prstGeom>
          <a:noFill/>
          <a:ln w="12700">
            <a:solidFill>
              <a:prstClr val="black"/>
            </a:solidFill>
          </a:ln>
        </p:spPr>
        <p:txBody>
          <a:bodyPr vert="horz" lIns="93307" tIns="46654" rIns="93307" bIns="46654" rtlCol="0" anchor="ctr"/>
          <a:lstStyle/>
          <a:p>
            <a:endParaRPr lang="en-US" dirty="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07" tIns="46654" rIns="93307" bIns="466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4" cy="465455"/>
          </a:xfrm>
          <a:prstGeom prst="rect">
            <a:avLst/>
          </a:prstGeom>
        </p:spPr>
        <p:txBody>
          <a:bodyPr vert="horz" lIns="93307" tIns="46654" rIns="93307" bIns="466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30"/>
            <a:ext cx="3043344" cy="465455"/>
          </a:xfrm>
          <a:prstGeom prst="rect">
            <a:avLst/>
          </a:prstGeom>
        </p:spPr>
        <p:txBody>
          <a:bodyPr vert="horz" lIns="93307" tIns="46654" rIns="93307" bIns="46654" rtlCol="0" anchor="b"/>
          <a:lstStyle>
            <a:lvl1pPr algn="r">
              <a:defRPr sz="1200"/>
            </a:lvl1pPr>
          </a:lstStyle>
          <a:p>
            <a:fld id="{8B619E1C-D30D-4181-A2CF-AB097FAFEB7F}" type="slidenum">
              <a:rPr lang="en-US" smtClean="0"/>
              <a:pPr/>
              <a:t>‹#›</a:t>
            </a:fld>
            <a:endParaRPr lang="en-US" dirty="0"/>
          </a:p>
        </p:txBody>
      </p:sp>
    </p:spTree>
    <p:extLst>
      <p:ext uri="{BB962C8B-B14F-4D97-AF65-F5344CB8AC3E}">
        <p14:creationId xmlns:p14="http://schemas.microsoft.com/office/powerpoint/2010/main" val="23112638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619E1C-D30D-4181-A2CF-AB097FAFEB7F}" type="slidenum">
              <a:rPr lang="en-US" smtClean="0"/>
              <a:pPr/>
              <a:t>1</a:t>
            </a:fld>
            <a:endParaRPr lang="en-US" dirty="0"/>
          </a:p>
        </p:txBody>
      </p:sp>
    </p:spTree>
    <p:extLst>
      <p:ext uri="{BB962C8B-B14F-4D97-AF65-F5344CB8AC3E}">
        <p14:creationId xmlns:p14="http://schemas.microsoft.com/office/powerpoint/2010/main" val="1341890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407988" y="696913"/>
            <a:ext cx="6207125" cy="3492500"/>
          </a:xfrm>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pitchFamily="34" charset="0"/>
            </a:endParaRPr>
          </a:p>
        </p:txBody>
      </p:sp>
      <p:sp>
        <p:nvSpPr>
          <p:cNvPr id="849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8126" indent="-291586" eaLnBrk="0" hangingPunct="0">
              <a:defRPr>
                <a:solidFill>
                  <a:schemeClr val="tx1"/>
                </a:solidFill>
                <a:latin typeface="Arial" pitchFamily="34" charset="0"/>
                <a:ea typeface="MS PGothic" pitchFamily="34" charset="-128"/>
              </a:defRPr>
            </a:lvl2pPr>
            <a:lvl3pPr marL="1166348" indent="-233269" eaLnBrk="0" hangingPunct="0">
              <a:defRPr>
                <a:solidFill>
                  <a:schemeClr val="tx1"/>
                </a:solidFill>
                <a:latin typeface="Arial" pitchFamily="34" charset="0"/>
                <a:ea typeface="MS PGothic" pitchFamily="34" charset="-128"/>
              </a:defRPr>
            </a:lvl3pPr>
            <a:lvl4pPr marL="1632888" indent="-233269" eaLnBrk="0" hangingPunct="0">
              <a:defRPr>
                <a:solidFill>
                  <a:schemeClr val="tx1"/>
                </a:solidFill>
                <a:latin typeface="Arial" pitchFamily="34" charset="0"/>
                <a:ea typeface="MS PGothic" pitchFamily="34" charset="-128"/>
              </a:defRPr>
            </a:lvl4pPr>
            <a:lvl5pPr marL="2099427" indent="-233269" eaLnBrk="0" hangingPunct="0">
              <a:defRPr>
                <a:solidFill>
                  <a:schemeClr val="tx1"/>
                </a:solidFill>
                <a:latin typeface="Arial" pitchFamily="34" charset="0"/>
                <a:ea typeface="MS PGothic" pitchFamily="34" charset="-128"/>
              </a:defRPr>
            </a:lvl5pPr>
            <a:lvl6pPr marL="2565966" indent="-233269" defTabSz="466539" eaLnBrk="0" fontAlgn="base" hangingPunct="0">
              <a:spcBef>
                <a:spcPct val="0"/>
              </a:spcBef>
              <a:spcAft>
                <a:spcPct val="0"/>
              </a:spcAft>
              <a:defRPr>
                <a:solidFill>
                  <a:schemeClr val="tx1"/>
                </a:solidFill>
                <a:latin typeface="Arial" pitchFamily="34" charset="0"/>
                <a:ea typeface="MS PGothic" pitchFamily="34" charset="-128"/>
              </a:defRPr>
            </a:lvl6pPr>
            <a:lvl7pPr marL="3032504" indent="-233269" defTabSz="466539" eaLnBrk="0" fontAlgn="base" hangingPunct="0">
              <a:spcBef>
                <a:spcPct val="0"/>
              </a:spcBef>
              <a:spcAft>
                <a:spcPct val="0"/>
              </a:spcAft>
              <a:defRPr>
                <a:solidFill>
                  <a:schemeClr val="tx1"/>
                </a:solidFill>
                <a:latin typeface="Arial" pitchFamily="34" charset="0"/>
                <a:ea typeface="MS PGothic" pitchFamily="34" charset="-128"/>
              </a:defRPr>
            </a:lvl7pPr>
            <a:lvl8pPr marL="3499044" indent="-233269" defTabSz="466539" eaLnBrk="0" fontAlgn="base" hangingPunct="0">
              <a:spcBef>
                <a:spcPct val="0"/>
              </a:spcBef>
              <a:spcAft>
                <a:spcPct val="0"/>
              </a:spcAft>
              <a:defRPr>
                <a:solidFill>
                  <a:schemeClr val="tx1"/>
                </a:solidFill>
                <a:latin typeface="Arial" pitchFamily="34" charset="0"/>
                <a:ea typeface="MS PGothic" pitchFamily="34" charset="-128"/>
              </a:defRPr>
            </a:lvl8pPr>
            <a:lvl9pPr marL="3965583" indent="-233269" defTabSz="466539"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94CC310C-84F6-4612-A24D-3737DD97E934}" type="slidenum">
              <a:rPr lang="en-US" smtClean="0">
                <a:latin typeface="Calibri" pitchFamily="34" charset="0"/>
              </a:rPr>
              <a:pPr eaLnBrk="1" hangingPunct="1">
                <a:defRPr/>
              </a:pPr>
              <a:t>17</a:t>
            </a:fld>
            <a:endParaRPr lang="en-US" dirty="0">
              <a:latin typeface="Calibri" pitchFamily="34" charset="0"/>
            </a:endParaRPr>
          </a:p>
        </p:txBody>
      </p:sp>
    </p:spTree>
    <p:extLst>
      <p:ext uri="{BB962C8B-B14F-4D97-AF65-F5344CB8AC3E}">
        <p14:creationId xmlns:p14="http://schemas.microsoft.com/office/powerpoint/2010/main" val="1079627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619E1C-D30D-4181-A2CF-AB097FAFEB7F}" type="slidenum">
              <a:rPr lang="en-US" smtClean="0"/>
              <a:pPr/>
              <a:t>19</a:t>
            </a:fld>
            <a:endParaRPr lang="en-US" dirty="0"/>
          </a:p>
        </p:txBody>
      </p:sp>
    </p:spTree>
    <p:extLst>
      <p:ext uri="{BB962C8B-B14F-4D97-AF65-F5344CB8AC3E}">
        <p14:creationId xmlns:p14="http://schemas.microsoft.com/office/powerpoint/2010/main" val="1475679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619E1C-D30D-4181-A2CF-AB097FAFEB7F}" type="slidenum">
              <a:rPr lang="en-US" smtClean="0"/>
              <a:pPr/>
              <a:t>21</a:t>
            </a:fld>
            <a:endParaRPr lang="en-US" dirty="0"/>
          </a:p>
        </p:txBody>
      </p:sp>
    </p:spTree>
    <p:extLst>
      <p:ext uri="{BB962C8B-B14F-4D97-AF65-F5344CB8AC3E}">
        <p14:creationId xmlns:p14="http://schemas.microsoft.com/office/powerpoint/2010/main" val="1910052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619E1C-D30D-4181-A2CF-AB097FAFEB7F}" type="slidenum">
              <a:rPr lang="en-US" smtClean="0"/>
              <a:pPr/>
              <a:t>22</a:t>
            </a:fld>
            <a:endParaRPr lang="en-US" dirty="0"/>
          </a:p>
        </p:txBody>
      </p:sp>
    </p:spTree>
    <p:extLst>
      <p:ext uri="{BB962C8B-B14F-4D97-AF65-F5344CB8AC3E}">
        <p14:creationId xmlns:p14="http://schemas.microsoft.com/office/powerpoint/2010/main" val="3031922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619E1C-D30D-4181-A2CF-AB097FAFEB7F}" type="slidenum">
              <a:rPr lang="en-US" smtClean="0"/>
              <a:pPr/>
              <a:t>23</a:t>
            </a:fld>
            <a:endParaRPr lang="en-US" dirty="0"/>
          </a:p>
        </p:txBody>
      </p:sp>
    </p:spTree>
    <p:extLst>
      <p:ext uri="{BB962C8B-B14F-4D97-AF65-F5344CB8AC3E}">
        <p14:creationId xmlns:p14="http://schemas.microsoft.com/office/powerpoint/2010/main" val="1608229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619E1C-D30D-4181-A2CF-AB097FAFEB7F}" type="slidenum">
              <a:rPr lang="en-US" smtClean="0"/>
              <a:pPr/>
              <a:t>25</a:t>
            </a:fld>
            <a:endParaRPr lang="en-US" dirty="0"/>
          </a:p>
        </p:txBody>
      </p:sp>
    </p:spTree>
    <p:extLst>
      <p:ext uri="{BB962C8B-B14F-4D97-AF65-F5344CB8AC3E}">
        <p14:creationId xmlns:p14="http://schemas.microsoft.com/office/powerpoint/2010/main" val="2916242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88283E-18A4-4719-B25E-F95E306CEE5D}" type="slidenum">
              <a:rPr lang="en-US" smtClean="0"/>
              <a:pPr/>
              <a:t>26</a:t>
            </a:fld>
            <a:endParaRPr lang="en-US" dirty="0"/>
          </a:p>
        </p:txBody>
      </p:sp>
    </p:spTree>
    <p:extLst>
      <p:ext uri="{BB962C8B-B14F-4D97-AF65-F5344CB8AC3E}">
        <p14:creationId xmlns:p14="http://schemas.microsoft.com/office/powerpoint/2010/main" val="2923795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619E1C-D30D-4181-A2CF-AB097FAFEB7F}" type="slidenum">
              <a:rPr lang="en-US" smtClean="0"/>
              <a:pPr/>
              <a:t>29</a:t>
            </a:fld>
            <a:endParaRPr lang="en-US" dirty="0"/>
          </a:p>
        </p:txBody>
      </p:sp>
    </p:spTree>
    <p:extLst>
      <p:ext uri="{BB962C8B-B14F-4D97-AF65-F5344CB8AC3E}">
        <p14:creationId xmlns:p14="http://schemas.microsoft.com/office/powerpoint/2010/main" val="2745964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619E1C-D30D-4181-A2CF-AB097FAFEB7F}" type="slidenum">
              <a:rPr lang="en-US" smtClean="0"/>
              <a:pPr/>
              <a:t>54</a:t>
            </a:fld>
            <a:endParaRPr lang="en-US" dirty="0"/>
          </a:p>
        </p:txBody>
      </p:sp>
    </p:spTree>
    <p:extLst>
      <p:ext uri="{BB962C8B-B14F-4D97-AF65-F5344CB8AC3E}">
        <p14:creationId xmlns:p14="http://schemas.microsoft.com/office/powerpoint/2010/main" val="16694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88283E-18A4-4719-B25E-F95E306CEE5D}"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72796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407988" y="696913"/>
            <a:ext cx="6207125" cy="3492500"/>
          </a:xfrm>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pitchFamily="34" charset="0"/>
            </a:endParaRPr>
          </a:p>
        </p:txBody>
      </p:sp>
      <p:sp>
        <p:nvSpPr>
          <p:cNvPr id="768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8126" indent="-291586" eaLnBrk="0" hangingPunct="0">
              <a:defRPr>
                <a:solidFill>
                  <a:schemeClr val="tx1"/>
                </a:solidFill>
                <a:latin typeface="Arial" pitchFamily="34" charset="0"/>
                <a:ea typeface="MS PGothic" pitchFamily="34" charset="-128"/>
              </a:defRPr>
            </a:lvl2pPr>
            <a:lvl3pPr marL="1166348" indent="-233269" eaLnBrk="0" hangingPunct="0">
              <a:defRPr>
                <a:solidFill>
                  <a:schemeClr val="tx1"/>
                </a:solidFill>
                <a:latin typeface="Arial" pitchFamily="34" charset="0"/>
                <a:ea typeface="MS PGothic" pitchFamily="34" charset="-128"/>
              </a:defRPr>
            </a:lvl3pPr>
            <a:lvl4pPr marL="1632888" indent="-233269" eaLnBrk="0" hangingPunct="0">
              <a:defRPr>
                <a:solidFill>
                  <a:schemeClr val="tx1"/>
                </a:solidFill>
                <a:latin typeface="Arial" pitchFamily="34" charset="0"/>
                <a:ea typeface="MS PGothic" pitchFamily="34" charset="-128"/>
              </a:defRPr>
            </a:lvl4pPr>
            <a:lvl5pPr marL="2099427" indent="-233269" eaLnBrk="0" hangingPunct="0">
              <a:defRPr>
                <a:solidFill>
                  <a:schemeClr val="tx1"/>
                </a:solidFill>
                <a:latin typeface="Arial" pitchFamily="34" charset="0"/>
                <a:ea typeface="MS PGothic" pitchFamily="34" charset="-128"/>
              </a:defRPr>
            </a:lvl5pPr>
            <a:lvl6pPr marL="2565966" indent="-233269" defTabSz="466539" eaLnBrk="0" fontAlgn="base" hangingPunct="0">
              <a:spcBef>
                <a:spcPct val="0"/>
              </a:spcBef>
              <a:spcAft>
                <a:spcPct val="0"/>
              </a:spcAft>
              <a:defRPr>
                <a:solidFill>
                  <a:schemeClr val="tx1"/>
                </a:solidFill>
                <a:latin typeface="Arial" pitchFamily="34" charset="0"/>
                <a:ea typeface="MS PGothic" pitchFamily="34" charset="-128"/>
              </a:defRPr>
            </a:lvl6pPr>
            <a:lvl7pPr marL="3032504" indent="-233269" defTabSz="466539" eaLnBrk="0" fontAlgn="base" hangingPunct="0">
              <a:spcBef>
                <a:spcPct val="0"/>
              </a:spcBef>
              <a:spcAft>
                <a:spcPct val="0"/>
              </a:spcAft>
              <a:defRPr>
                <a:solidFill>
                  <a:schemeClr val="tx1"/>
                </a:solidFill>
                <a:latin typeface="Arial" pitchFamily="34" charset="0"/>
                <a:ea typeface="MS PGothic" pitchFamily="34" charset="-128"/>
              </a:defRPr>
            </a:lvl7pPr>
            <a:lvl8pPr marL="3499044" indent="-233269" defTabSz="466539" eaLnBrk="0" fontAlgn="base" hangingPunct="0">
              <a:spcBef>
                <a:spcPct val="0"/>
              </a:spcBef>
              <a:spcAft>
                <a:spcPct val="0"/>
              </a:spcAft>
              <a:defRPr>
                <a:solidFill>
                  <a:schemeClr val="tx1"/>
                </a:solidFill>
                <a:latin typeface="Arial" pitchFamily="34" charset="0"/>
                <a:ea typeface="MS PGothic" pitchFamily="34" charset="-128"/>
              </a:defRPr>
            </a:lvl8pPr>
            <a:lvl9pPr marL="3965583" indent="-233269" defTabSz="466539"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2761BC04-AB5A-47D0-B879-532CABA09DE8}" type="slidenum">
              <a:rPr lang="en-US" smtClean="0">
                <a:latin typeface="Calibri" pitchFamily="34" charset="0"/>
              </a:rPr>
              <a:pPr eaLnBrk="1" hangingPunct="1">
                <a:defRPr/>
              </a:pPr>
              <a:t>7</a:t>
            </a:fld>
            <a:endParaRPr lang="en-US" dirty="0">
              <a:latin typeface="Calibri" pitchFamily="34" charset="0"/>
            </a:endParaRPr>
          </a:p>
        </p:txBody>
      </p:sp>
    </p:spTree>
    <p:extLst>
      <p:ext uri="{BB962C8B-B14F-4D97-AF65-F5344CB8AC3E}">
        <p14:creationId xmlns:p14="http://schemas.microsoft.com/office/powerpoint/2010/main" val="300298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619E1C-D30D-4181-A2CF-AB097FAFEB7F}" type="slidenum">
              <a:rPr lang="en-US" smtClean="0"/>
              <a:pPr/>
              <a:t>9</a:t>
            </a:fld>
            <a:endParaRPr lang="en-US" dirty="0"/>
          </a:p>
        </p:txBody>
      </p:sp>
    </p:spTree>
    <p:extLst>
      <p:ext uri="{BB962C8B-B14F-4D97-AF65-F5344CB8AC3E}">
        <p14:creationId xmlns:p14="http://schemas.microsoft.com/office/powerpoint/2010/main" val="1596735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407988" y="696913"/>
            <a:ext cx="6207125" cy="3492500"/>
          </a:xfrm>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pitchFamily="34" charset="0"/>
            </a:endParaRPr>
          </a:p>
        </p:txBody>
      </p:sp>
      <p:sp>
        <p:nvSpPr>
          <p:cNvPr id="4" name="Header Placeholder 3"/>
          <p:cNvSpPr>
            <a:spLocks noGrp="1"/>
          </p:cNvSpPr>
          <p:nvPr>
            <p:ph type="hdr" sz="quarter"/>
          </p:nvPr>
        </p:nvSpPr>
        <p:spPr/>
        <p:txBody>
          <a:bodyPr/>
          <a:lstStyle/>
          <a:p>
            <a:pPr>
              <a:defRPr/>
            </a:pPr>
            <a:r>
              <a:rPr lang="en-US" dirty="0"/>
              <a:t>Modifications to Policies and Procedures</a:t>
            </a:r>
          </a:p>
        </p:txBody>
      </p:sp>
      <p:sp>
        <p:nvSpPr>
          <p:cNvPr id="77829"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8126" indent="-291586" eaLnBrk="0" hangingPunct="0">
              <a:defRPr>
                <a:solidFill>
                  <a:schemeClr val="tx1"/>
                </a:solidFill>
                <a:latin typeface="Arial" pitchFamily="34" charset="0"/>
                <a:ea typeface="MS PGothic" pitchFamily="34" charset="-128"/>
              </a:defRPr>
            </a:lvl2pPr>
            <a:lvl3pPr marL="1166348" indent="-233269" eaLnBrk="0" hangingPunct="0">
              <a:defRPr>
                <a:solidFill>
                  <a:schemeClr val="tx1"/>
                </a:solidFill>
                <a:latin typeface="Arial" pitchFamily="34" charset="0"/>
                <a:ea typeface="MS PGothic" pitchFamily="34" charset="-128"/>
              </a:defRPr>
            </a:lvl3pPr>
            <a:lvl4pPr marL="1632888" indent="-233269" eaLnBrk="0" hangingPunct="0">
              <a:defRPr>
                <a:solidFill>
                  <a:schemeClr val="tx1"/>
                </a:solidFill>
                <a:latin typeface="Arial" pitchFamily="34" charset="0"/>
                <a:ea typeface="MS PGothic" pitchFamily="34" charset="-128"/>
              </a:defRPr>
            </a:lvl4pPr>
            <a:lvl5pPr marL="2099427" indent="-233269" eaLnBrk="0" hangingPunct="0">
              <a:defRPr>
                <a:solidFill>
                  <a:schemeClr val="tx1"/>
                </a:solidFill>
                <a:latin typeface="Arial" pitchFamily="34" charset="0"/>
                <a:ea typeface="MS PGothic" pitchFamily="34" charset="-128"/>
              </a:defRPr>
            </a:lvl5pPr>
            <a:lvl6pPr marL="2565966" indent="-233269" defTabSz="466539" eaLnBrk="0" fontAlgn="base" hangingPunct="0">
              <a:spcBef>
                <a:spcPct val="0"/>
              </a:spcBef>
              <a:spcAft>
                <a:spcPct val="0"/>
              </a:spcAft>
              <a:defRPr>
                <a:solidFill>
                  <a:schemeClr val="tx1"/>
                </a:solidFill>
                <a:latin typeface="Arial" pitchFamily="34" charset="0"/>
                <a:ea typeface="MS PGothic" pitchFamily="34" charset="-128"/>
              </a:defRPr>
            </a:lvl6pPr>
            <a:lvl7pPr marL="3032504" indent="-233269" defTabSz="466539" eaLnBrk="0" fontAlgn="base" hangingPunct="0">
              <a:spcBef>
                <a:spcPct val="0"/>
              </a:spcBef>
              <a:spcAft>
                <a:spcPct val="0"/>
              </a:spcAft>
              <a:defRPr>
                <a:solidFill>
                  <a:schemeClr val="tx1"/>
                </a:solidFill>
                <a:latin typeface="Arial" pitchFamily="34" charset="0"/>
                <a:ea typeface="MS PGothic" pitchFamily="34" charset="-128"/>
              </a:defRPr>
            </a:lvl7pPr>
            <a:lvl8pPr marL="3499044" indent="-233269" defTabSz="466539" eaLnBrk="0" fontAlgn="base" hangingPunct="0">
              <a:spcBef>
                <a:spcPct val="0"/>
              </a:spcBef>
              <a:spcAft>
                <a:spcPct val="0"/>
              </a:spcAft>
              <a:defRPr>
                <a:solidFill>
                  <a:schemeClr val="tx1"/>
                </a:solidFill>
                <a:latin typeface="Arial" pitchFamily="34" charset="0"/>
                <a:ea typeface="MS PGothic" pitchFamily="34" charset="-128"/>
              </a:defRPr>
            </a:lvl8pPr>
            <a:lvl9pPr marL="3965583" indent="-233269" defTabSz="466539"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r>
              <a:rPr lang="en-US" dirty="0">
                <a:latin typeface="Calibri" pitchFamily="34" charset="0"/>
              </a:rPr>
              <a:t>April 2010</a:t>
            </a:r>
          </a:p>
        </p:txBody>
      </p:sp>
      <p:sp>
        <p:nvSpPr>
          <p:cNvPr id="6" name="Footer Placeholder 5"/>
          <p:cNvSpPr>
            <a:spLocks noGrp="1"/>
          </p:cNvSpPr>
          <p:nvPr>
            <p:ph type="ftr" sz="quarter" idx="4"/>
          </p:nvPr>
        </p:nvSpPr>
        <p:spPr/>
        <p:txBody>
          <a:bodyPr/>
          <a:lstStyle/>
          <a:p>
            <a:pPr>
              <a:defRPr/>
            </a:pPr>
            <a:r>
              <a:rPr lang="pl-PL"/>
              <a:t>Irene Bowen, ADA One, LLC  NAADAC </a:t>
            </a:r>
            <a:endParaRPr lang="en-US" dirty="0"/>
          </a:p>
        </p:txBody>
      </p:sp>
      <p:sp>
        <p:nvSpPr>
          <p:cNvPr id="77831" name="Slide Number Placehold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8126" indent="-291586" eaLnBrk="0" hangingPunct="0">
              <a:defRPr>
                <a:solidFill>
                  <a:schemeClr val="tx1"/>
                </a:solidFill>
                <a:latin typeface="Arial" pitchFamily="34" charset="0"/>
                <a:ea typeface="MS PGothic" pitchFamily="34" charset="-128"/>
              </a:defRPr>
            </a:lvl2pPr>
            <a:lvl3pPr marL="1166348" indent="-233269" eaLnBrk="0" hangingPunct="0">
              <a:defRPr>
                <a:solidFill>
                  <a:schemeClr val="tx1"/>
                </a:solidFill>
                <a:latin typeface="Arial" pitchFamily="34" charset="0"/>
                <a:ea typeface="MS PGothic" pitchFamily="34" charset="-128"/>
              </a:defRPr>
            </a:lvl3pPr>
            <a:lvl4pPr marL="1632888" indent="-233269" eaLnBrk="0" hangingPunct="0">
              <a:defRPr>
                <a:solidFill>
                  <a:schemeClr val="tx1"/>
                </a:solidFill>
                <a:latin typeface="Arial" pitchFamily="34" charset="0"/>
                <a:ea typeface="MS PGothic" pitchFamily="34" charset="-128"/>
              </a:defRPr>
            </a:lvl4pPr>
            <a:lvl5pPr marL="2099427" indent="-233269" eaLnBrk="0" hangingPunct="0">
              <a:defRPr>
                <a:solidFill>
                  <a:schemeClr val="tx1"/>
                </a:solidFill>
                <a:latin typeface="Arial" pitchFamily="34" charset="0"/>
                <a:ea typeface="MS PGothic" pitchFamily="34" charset="-128"/>
              </a:defRPr>
            </a:lvl5pPr>
            <a:lvl6pPr marL="2565966" indent="-233269" defTabSz="466539" eaLnBrk="0" fontAlgn="base" hangingPunct="0">
              <a:spcBef>
                <a:spcPct val="0"/>
              </a:spcBef>
              <a:spcAft>
                <a:spcPct val="0"/>
              </a:spcAft>
              <a:defRPr>
                <a:solidFill>
                  <a:schemeClr val="tx1"/>
                </a:solidFill>
                <a:latin typeface="Arial" pitchFamily="34" charset="0"/>
                <a:ea typeface="MS PGothic" pitchFamily="34" charset="-128"/>
              </a:defRPr>
            </a:lvl6pPr>
            <a:lvl7pPr marL="3032504" indent="-233269" defTabSz="466539" eaLnBrk="0" fontAlgn="base" hangingPunct="0">
              <a:spcBef>
                <a:spcPct val="0"/>
              </a:spcBef>
              <a:spcAft>
                <a:spcPct val="0"/>
              </a:spcAft>
              <a:defRPr>
                <a:solidFill>
                  <a:schemeClr val="tx1"/>
                </a:solidFill>
                <a:latin typeface="Arial" pitchFamily="34" charset="0"/>
                <a:ea typeface="MS PGothic" pitchFamily="34" charset="-128"/>
              </a:defRPr>
            </a:lvl7pPr>
            <a:lvl8pPr marL="3499044" indent="-233269" defTabSz="466539" eaLnBrk="0" fontAlgn="base" hangingPunct="0">
              <a:spcBef>
                <a:spcPct val="0"/>
              </a:spcBef>
              <a:spcAft>
                <a:spcPct val="0"/>
              </a:spcAft>
              <a:defRPr>
                <a:solidFill>
                  <a:schemeClr val="tx1"/>
                </a:solidFill>
                <a:latin typeface="Arial" pitchFamily="34" charset="0"/>
                <a:ea typeface="MS PGothic" pitchFamily="34" charset="-128"/>
              </a:defRPr>
            </a:lvl8pPr>
            <a:lvl9pPr marL="3965583" indent="-233269" defTabSz="466539"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33E93F69-FD5E-4337-A06C-3681A6D40B0D}" type="slidenum">
              <a:rPr lang="en-US" smtClean="0">
                <a:latin typeface="Calibri" pitchFamily="34" charset="0"/>
              </a:rPr>
              <a:pPr eaLnBrk="1" hangingPunct="1">
                <a:defRPr/>
              </a:pPr>
              <a:t>10</a:t>
            </a:fld>
            <a:endParaRPr lang="en-US" dirty="0">
              <a:latin typeface="Calibri" pitchFamily="34" charset="0"/>
            </a:endParaRPr>
          </a:p>
        </p:txBody>
      </p:sp>
    </p:spTree>
    <p:extLst>
      <p:ext uri="{BB962C8B-B14F-4D97-AF65-F5344CB8AC3E}">
        <p14:creationId xmlns:p14="http://schemas.microsoft.com/office/powerpoint/2010/main" val="3619038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407988" y="696913"/>
            <a:ext cx="6207125" cy="3492500"/>
          </a:xfrm>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pitchFamily="34" charset="0"/>
            </a:endParaRPr>
          </a:p>
        </p:txBody>
      </p:sp>
      <p:sp>
        <p:nvSpPr>
          <p:cNvPr id="962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8126" indent="-291586" eaLnBrk="0" hangingPunct="0">
              <a:defRPr>
                <a:solidFill>
                  <a:schemeClr val="tx1"/>
                </a:solidFill>
                <a:latin typeface="Arial" pitchFamily="34" charset="0"/>
                <a:ea typeface="MS PGothic" pitchFamily="34" charset="-128"/>
              </a:defRPr>
            </a:lvl2pPr>
            <a:lvl3pPr marL="1166348" indent="-233269" eaLnBrk="0" hangingPunct="0">
              <a:defRPr>
                <a:solidFill>
                  <a:schemeClr val="tx1"/>
                </a:solidFill>
                <a:latin typeface="Arial" pitchFamily="34" charset="0"/>
                <a:ea typeface="MS PGothic" pitchFamily="34" charset="-128"/>
              </a:defRPr>
            </a:lvl3pPr>
            <a:lvl4pPr marL="1632888" indent="-233269" eaLnBrk="0" hangingPunct="0">
              <a:defRPr>
                <a:solidFill>
                  <a:schemeClr val="tx1"/>
                </a:solidFill>
                <a:latin typeface="Arial" pitchFamily="34" charset="0"/>
                <a:ea typeface="MS PGothic" pitchFamily="34" charset="-128"/>
              </a:defRPr>
            </a:lvl4pPr>
            <a:lvl5pPr marL="2099427" indent="-233269" eaLnBrk="0" hangingPunct="0">
              <a:defRPr>
                <a:solidFill>
                  <a:schemeClr val="tx1"/>
                </a:solidFill>
                <a:latin typeface="Arial" pitchFamily="34" charset="0"/>
                <a:ea typeface="MS PGothic" pitchFamily="34" charset="-128"/>
              </a:defRPr>
            </a:lvl5pPr>
            <a:lvl6pPr marL="2565966" indent="-233269" defTabSz="466539" eaLnBrk="0" fontAlgn="base" hangingPunct="0">
              <a:spcBef>
                <a:spcPct val="0"/>
              </a:spcBef>
              <a:spcAft>
                <a:spcPct val="0"/>
              </a:spcAft>
              <a:defRPr>
                <a:solidFill>
                  <a:schemeClr val="tx1"/>
                </a:solidFill>
                <a:latin typeface="Arial" pitchFamily="34" charset="0"/>
                <a:ea typeface="MS PGothic" pitchFamily="34" charset="-128"/>
              </a:defRPr>
            </a:lvl6pPr>
            <a:lvl7pPr marL="3032504" indent="-233269" defTabSz="466539" eaLnBrk="0" fontAlgn="base" hangingPunct="0">
              <a:spcBef>
                <a:spcPct val="0"/>
              </a:spcBef>
              <a:spcAft>
                <a:spcPct val="0"/>
              </a:spcAft>
              <a:defRPr>
                <a:solidFill>
                  <a:schemeClr val="tx1"/>
                </a:solidFill>
                <a:latin typeface="Arial" pitchFamily="34" charset="0"/>
                <a:ea typeface="MS PGothic" pitchFamily="34" charset="-128"/>
              </a:defRPr>
            </a:lvl7pPr>
            <a:lvl8pPr marL="3499044" indent="-233269" defTabSz="466539" eaLnBrk="0" fontAlgn="base" hangingPunct="0">
              <a:spcBef>
                <a:spcPct val="0"/>
              </a:spcBef>
              <a:spcAft>
                <a:spcPct val="0"/>
              </a:spcAft>
              <a:defRPr>
                <a:solidFill>
                  <a:schemeClr val="tx1"/>
                </a:solidFill>
                <a:latin typeface="Arial" pitchFamily="34" charset="0"/>
                <a:ea typeface="MS PGothic" pitchFamily="34" charset="-128"/>
              </a:defRPr>
            </a:lvl8pPr>
            <a:lvl9pPr marL="3965583" indent="-233269" defTabSz="466539"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D3CCFE13-225C-4966-9917-853924442642}" type="slidenum">
              <a:rPr lang="en-US" smtClean="0">
                <a:latin typeface="Calibri" pitchFamily="34" charset="0"/>
              </a:rPr>
              <a:pPr eaLnBrk="1" hangingPunct="1">
                <a:defRPr/>
              </a:pPr>
              <a:t>11</a:t>
            </a:fld>
            <a:endParaRPr lang="en-US" dirty="0">
              <a:latin typeface="Calibri" pitchFamily="34" charset="0"/>
            </a:endParaRPr>
          </a:p>
        </p:txBody>
      </p:sp>
      <p:sp>
        <p:nvSpPr>
          <p:cNvPr id="96261"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8126" indent="-291586" eaLnBrk="0" hangingPunct="0">
              <a:defRPr>
                <a:solidFill>
                  <a:schemeClr val="tx1"/>
                </a:solidFill>
                <a:latin typeface="Arial" pitchFamily="34" charset="0"/>
                <a:ea typeface="MS PGothic" pitchFamily="34" charset="-128"/>
              </a:defRPr>
            </a:lvl2pPr>
            <a:lvl3pPr marL="1166348" indent="-233269" eaLnBrk="0" hangingPunct="0">
              <a:defRPr>
                <a:solidFill>
                  <a:schemeClr val="tx1"/>
                </a:solidFill>
                <a:latin typeface="Arial" pitchFamily="34" charset="0"/>
                <a:ea typeface="MS PGothic" pitchFamily="34" charset="-128"/>
              </a:defRPr>
            </a:lvl3pPr>
            <a:lvl4pPr marL="1632888" indent="-233269" eaLnBrk="0" hangingPunct="0">
              <a:defRPr>
                <a:solidFill>
                  <a:schemeClr val="tx1"/>
                </a:solidFill>
                <a:latin typeface="Arial" pitchFamily="34" charset="0"/>
                <a:ea typeface="MS PGothic" pitchFamily="34" charset="-128"/>
              </a:defRPr>
            </a:lvl4pPr>
            <a:lvl5pPr marL="2099427" indent="-233269" eaLnBrk="0" hangingPunct="0">
              <a:defRPr>
                <a:solidFill>
                  <a:schemeClr val="tx1"/>
                </a:solidFill>
                <a:latin typeface="Arial" pitchFamily="34" charset="0"/>
                <a:ea typeface="MS PGothic" pitchFamily="34" charset="-128"/>
              </a:defRPr>
            </a:lvl5pPr>
            <a:lvl6pPr marL="2565966" indent="-233269" defTabSz="466539" eaLnBrk="0" fontAlgn="base" hangingPunct="0">
              <a:spcBef>
                <a:spcPct val="0"/>
              </a:spcBef>
              <a:spcAft>
                <a:spcPct val="0"/>
              </a:spcAft>
              <a:defRPr>
                <a:solidFill>
                  <a:schemeClr val="tx1"/>
                </a:solidFill>
                <a:latin typeface="Arial" pitchFamily="34" charset="0"/>
                <a:ea typeface="MS PGothic" pitchFamily="34" charset="-128"/>
              </a:defRPr>
            </a:lvl6pPr>
            <a:lvl7pPr marL="3032504" indent="-233269" defTabSz="466539" eaLnBrk="0" fontAlgn="base" hangingPunct="0">
              <a:spcBef>
                <a:spcPct val="0"/>
              </a:spcBef>
              <a:spcAft>
                <a:spcPct val="0"/>
              </a:spcAft>
              <a:defRPr>
                <a:solidFill>
                  <a:schemeClr val="tx1"/>
                </a:solidFill>
                <a:latin typeface="Arial" pitchFamily="34" charset="0"/>
                <a:ea typeface="MS PGothic" pitchFamily="34" charset="-128"/>
              </a:defRPr>
            </a:lvl7pPr>
            <a:lvl8pPr marL="3499044" indent="-233269" defTabSz="466539" eaLnBrk="0" fontAlgn="base" hangingPunct="0">
              <a:spcBef>
                <a:spcPct val="0"/>
              </a:spcBef>
              <a:spcAft>
                <a:spcPct val="0"/>
              </a:spcAft>
              <a:defRPr>
                <a:solidFill>
                  <a:schemeClr val="tx1"/>
                </a:solidFill>
                <a:latin typeface="Arial" pitchFamily="34" charset="0"/>
                <a:ea typeface="MS PGothic" pitchFamily="34" charset="-128"/>
              </a:defRPr>
            </a:lvl8pPr>
            <a:lvl9pPr marL="3965583" indent="-233269" defTabSz="466539"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r>
              <a:rPr lang="en-US" dirty="0">
                <a:latin typeface="Calibri" pitchFamily="34" charset="0"/>
              </a:rPr>
              <a:t>April 2010</a:t>
            </a:r>
          </a:p>
        </p:txBody>
      </p:sp>
      <p:sp>
        <p:nvSpPr>
          <p:cNvPr id="6" name="Footer Placeholder 5"/>
          <p:cNvSpPr>
            <a:spLocks noGrp="1"/>
          </p:cNvSpPr>
          <p:nvPr>
            <p:ph type="ftr" sz="quarter" idx="4"/>
          </p:nvPr>
        </p:nvSpPr>
        <p:spPr/>
        <p:txBody>
          <a:bodyPr/>
          <a:lstStyle/>
          <a:p>
            <a:pPr>
              <a:defRPr/>
            </a:pPr>
            <a:r>
              <a:rPr lang="pl-PL"/>
              <a:t>Irene Bowen, ADA One, LLC  NAADAC </a:t>
            </a:r>
            <a:endParaRPr lang="en-US" dirty="0"/>
          </a:p>
        </p:txBody>
      </p:sp>
      <p:sp>
        <p:nvSpPr>
          <p:cNvPr id="7" name="Header Placeholder 6"/>
          <p:cNvSpPr>
            <a:spLocks noGrp="1"/>
          </p:cNvSpPr>
          <p:nvPr>
            <p:ph type="hdr" sz="quarter"/>
          </p:nvPr>
        </p:nvSpPr>
        <p:spPr/>
        <p:txBody>
          <a:bodyPr/>
          <a:lstStyle/>
          <a:p>
            <a:pPr>
              <a:defRPr/>
            </a:pPr>
            <a:r>
              <a:rPr lang="en-US" dirty="0"/>
              <a:t>Modifications to Policies and Procedures</a:t>
            </a:r>
          </a:p>
        </p:txBody>
      </p:sp>
    </p:spTree>
    <p:extLst>
      <p:ext uri="{BB962C8B-B14F-4D97-AF65-F5344CB8AC3E}">
        <p14:creationId xmlns:p14="http://schemas.microsoft.com/office/powerpoint/2010/main" val="2843687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407988" y="696913"/>
            <a:ext cx="6207125" cy="3492500"/>
          </a:xfrm>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pitchFamily="34" charset="0"/>
            </a:endParaRPr>
          </a:p>
        </p:txBody>
      </p:sp>
      <p:sp>
        <p:nvSpPr>
          <p:cNvPr id="798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8126" indent="-291586" eaLnBrk="0" hangingPunct="0">
              <a:defRPr>
                <a:solidFill>
                  <a:schemeClr val="tx1"/>
                </a:solidFill>
                <a:latin typeface="Arial" pitchFamily="34" charset="0"/>
                <a:ea typeface="MS PGothic" pitchFamily="34" charset="-128"/>
              </a:defRPr>
            </a:lvl2pPr>
            <a:lvl3pPr marL="1166348" indent="-233269" eaLnBrk="0" hangingPunct="0">
              <a:defRPr>
                <a:solidFill>
                  <a:schemeClr val="tx1"/>
                </a:solidFill>
                <a:latin typeface="Arial" pitchFamily="34" charset="0"/>
                <a:ea typeface="MS PGothic" pitchFamily="34" charset="-128"/>
              </a:defRPr>
            </a:lvl3pPr>
            <a:lvl4pPr marL="1632888" indent="-233269" eaLnBrk="0" hangingPunct="0">
              <a:defRPr>
                <a:solidFill>
                  <a:schemeClr val="tx1"/>
                </a:solidFill>
                <a:latin typeface="Arial" pitchFamily="34" charset="0"/>
                <a:ea typeface="MS PGothic" pitchFamily="34" charset="-128"/>
              </a:defRPr>
            </a:lvl4pPr>
            <a:lvl5pPr marL="2099427" indent="-233269" eaLnBrk="0" hangingPunct="0">
              <a:defRPr>
                <a:solidFill>
                  <a:schemeClr val="tx1"/>
                </a:solidFill>
                <a:latin typeface="Arial" pitchFamily="34" charset="0"/>
                <a:ea typeface="MS PGothic" pitchFamily="34" charset="-128"/>
              </a:defRPr>
            </a:lvl5pPr>
            <a:lvl6pPr marL="2565966" indent="-233269" defTabSz="466539" eaLnBrk="0" fontAlgn="base" hangingPunct="0">
              <a:spcBef>
                <a:spcPct val="0"/>
              </a:spcBef>
              <a:spcAft>
                <a:spcPct val="0"/>
              </a:spcAft>
              <a:defRPr>
                <a:solidFill>
                  <a:schemeClr val="tx1"/>
                </a:solidFill>
                <a:latin typeface="Arial" pitchFamily="34" charset="0"/>
                <a:ea typeface="MS PGothic" pitchFamily="34" charset="-128"/>
              </a:defRPr>
            </a:lvl6pPr>
            <a:lvl7pPr marL="3032504" indent="-233269" defTabSz="466539" eaLnBrk="0" fontAlgn="base" hangingPunct="0">
              <a:spcBef>
                <a:spcPct val="0"/>
              </a:spcBef>
              <a:spcAft>
                <a:spcPct val="0"/>
              </a:spcAft>
              <a:defRPr>
                <a:solidFill>
                  <a:schemeClr val="tx1"/>
                </a:solidFill>
                <a:latin typeface="Arial" pitchFamily="34" charset="0"/>
                <a:ea typeface="MS PGothic" pitchFamily="34" charset="-128"/>
              </a:defRPr>
            </a:lvl7pPr>
            <a:lvl8pPr marL="3499044" indent="-233269" defTabSz="466539" eaLnBrk="0" fontAlgn="base" hangingPunct="0">
              <a:spcBef>
                <a:spcPct val="0"/>
              </a:spcBef>
              <a:spcAft>
                <a:spcPct val="0"/>
              </a:spcAft>
              <a:defRPr>
                <a:solidFill>
                  <a:schemeClr val="tx1"/>
                </a:solidFill>
                <a:latin typeface="Arial" pitchFamily="34" charset="0"/>
                <a:ea typeface="MS PGothic" pitchFamily="34" charset="-128"/>
              </a:defRPr>
            </a:lvl8pPr>
            <a:lvl9pPr marL="3965583" indent="-233269" defTabSz="466539"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470AE7F8-ECE2-4689-8588-99113106108E}" type="slidenum">
              <a:rPr lang="en-US" smtClean="0">
                <a:latin typeface="Calibri" pitchFamily="34" charset="0"/>
              </a:rPr>
              <a:pPr eaLnBrk="1" hangingPunct="1">
                <a:defRPr/>
              </a:pPr>
              <a:t>12</a:t>
            </a:fld>
            <a:endParaRPr lang="en-US" dirty="0">
              <a:latin typeface="Calibri" pitchFamily="34" charset="0"/>
            </a:endParaRPr>
          </a:p>
        </p:txBody>
      </p:sp>
    </p:spTree>
    <p:extLst>
      <p:ext uri="{BB962C8B-B14F-4D97-AF65-F5344CB8AC3E}">
        <p14:creationId xmlns:p14="http://schemas.microsoft.com/office/powerpoint/2010/main" val="2047863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407988" y="696913"/>
            <a:ext cx="6207125" cy="3492500"/>
          </a:xfrm>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pitchFamily="34" charset="0"/>
            </a:endParaRPr>
          </a:p>
        </p:txBody>
      </p:sp>
      <p:sp>
        <p:nvSpPr>
          <p:cNvPr id="809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8126" indent="-291586" eaLnBrk="0" hangingPunct="0">
              <a:defRPr>
                <a:solidFill>
                  <a:schemeClr val="tx1"/>
                </a:solidFill>
                <a:latin typeface="Arial" pitchFamily="34" charset="0"/>
                <a:ea typeface="MS PGothic" pitchFamily="34" charset="-128"/>
              </a:defRPr>
            </a:lvl2pPr>
            <a:lvl3pPr marL="1166348" indent="-233269" eaLnBrk="0" hangingPunct="0">
              <a:defRPr>
                <a:solidFill>
                  <a:schemeClr val="tx1"/>
                </a:solidFill>
                <a:latin typeface="Arial" pitchFamily="34" charset="0"/>
                <a:ea typeface="MS PGothic" pitchFamily="34" charset="-128"/>
              </a:defRPr>
            </a:lvl3pPr>
            <a:lvl4pPr marL="1632888" indent="-233269" eaLnBrk="0" hangingPunct="0">
              <a:defRPr>
                <a:solidFill>
                  <a:schemeClr val="tx1"/>
                </a:solidFill>
                <a:latin typeface="Arial" pitchFamily="34" charset="0"/>
                <a:ea typeface="MS PGothic" pitchFamily="34" charset="-128"/>
              </a:defRPr>
            </a:lvl4pPr>
            <a:lvl5pPr marL="2099427" indent="-233269" eaLnBrk="0" hangingPunct="0">
              <a:defRPr>
                <a:solidFill>
                  <a:schemeClr val="tx1"/>
                </a:solidFill>
                <a:latin typeface="Arial" pitchFamily="34" charset="0"/>
                <a:ea typeface="MS PGothic" pitchFamily="34" charset="-128"/>
              </a:defRPr>
            </a:lvl5pPr>
            <a:lvl6pPr marL="2565966" indent="-233269" defTabSz="466539" eaLnBrk="0" fontAlgn="base" hangingPunct="0">
              <a:spcBef>
                <a:spcPct val="0"/>
              </a:spcBef>
              <a:spcAft>
                <a:spcPct val="0"/>
              </a:spcAft>
              <a:defRPr>
                <a:solidFill>
                  <a:schemeClr val="tx1"/>
                </a:solidFill>
                <a:latin typeface="Arial" pitchFamily="34" charset="0"/>
                <a:ea typeface="MS PGothic" pitchFamily="34" charset="-128"/>
              </a:defRPr>
            </a:lvl6pPr>
            <a:lvl7pPr marL="3032504" indent="-233269" defTabSz="466539" eaLnBrk="0" fontAlgn="base" hangingPunct="0">
              <a:spcBef>
                <a:spcPct val="0"/>
              </a:spcBef>
              <a:spcAft>
                <a:spcPct val="0"/>
              </a:spcAft>
              <a:defRPr>
                <a:solidFill>
                  <a:schemeClr val="tx1"/>
                </a:solidFill>
                <a:latin typeface="Arial" pitchFamily="34" charset="0"/>
                <a:ea typeface="MS PGothic" pitchFamily="34" charset="-128"/>
              </a:defRPr>
            </a:lvl7pPr>
            <a:lvl8pPr marL="3499044" indent="-233269" defTabSz="466539" eaLnBrk="0" fontAlgn="base" hangingPunct="0">
              <a:spcBef>
                <a:spcPct val="0"/>
              </a:spcBef>
              <a:spcAft>
                <a:spcPct val="0"/>
              </a:spcAft>
              <a:defRPr>
                <a:solidFill>
                  <a:schemeClr val="tx1"/>
                </a:solidFill>
                <a:latin typeface="Arial" pitchFamily="34" charset="0"/>
                <a:ea typeface="MS PGothic" pitchFamily="34" charset="-128"/>
              </a:defRPr>
            </a:lvl8pPr>
            <a:lvl9pPr marL="3965583" indent="-233269" defTabSz="466539"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488CC39A-8F23-4EF3-B2DA-66F96B92CA6C}" type="slidenum">
              <a:rPr lang="en-US" smtClean="0">
                <a:latin typeface="Calibri" pitchFamily="34" charset="0"/>
              </a:rPr>
              <a:pPr eaLnBrk="1" hangingPunct="1">
                <a:defRPr/>
              </a:pPr>
              <a:t>13</a:t>
            </a:fld>
            <a:endParaRPr lang="en-US" dirty="0">
              <a:latin typeface="Calibri" pitchFamily="34" charset="0"/>
            </a:endParaRPr>
          </a:p>
        </p:txBody>
      </p:sp>
    </p:spTree>
    <p:extLst>
      <p:ext uri="{BB962C8B-B14F-4D97-AF65-F5344CB8AC3E}">
        <p14:creationId xmlns:p14="http://schemas.microsoft.com/office/powerpoint/2010/main" val="2687114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407988" y="696913"/>
            <a:ext cx="6207125" cy="3492500"/>
          </a:xfrm>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pitchFamily="34" charset="0"/>
            </a:endParaRPr>
          </a:p>
        </p:txBody>
      </p:sp>
      <p:sp>
        <p:nvSpPr>
          <p:cNvPr id="819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8126" indent="-291586" eaLnBrk="0" hangingPunct="0">
              <a:defRPr>
                <a:solidFill>
                  <a:schemeClr val="tx1"/>
                </a:solidFill>
                <a:latin typeface="Arial" pitchFamily="34" charset="0"/>
                <a:ea typeface="MS PGothic" pitchFamily="34" charset="-128"/>
              </a:defRPr>
            </a:lvl2pPr>
            <a:lvl3pPr marL="1166348" indent="-233269" eaLnBrk="0" hangingPunct="0">
              <a:defRPr>
                <a:solidFill>
                  <a:schemeClr val="tx1"/>
                </a:solidFill>
                <a:latin typeface="Arial" pitchFamily="34" charset="0"/>
                <a:ea typeface="MS PGothic" pitchFamily="34" charset="-128"/>
              </a:defRPr>
            </a:lvl3pPr>
            <a:lvl4pPr marL="1632888" indent="-233269" eaLnBrk="0" hangingPunct="0">
              <a:defRPr>
                <a:solidFill>
                  <a:schemeClr val="tx1"/>
                </a:solidFill>
                <a:latin typeface="Arial" pitchFamily="34" charset="0"/>
                <a:ea typeface="MS PGothic" pitchFamily="34" charset="-128"/>
              </a:defRPr>
            </a:lvl4pPr>
            <a:lvl5pPr marL="2099427" indent="-233269" eaLnBrk="0" hangingPunct="0">
              <a:defRPr>
                <a:solidFill>
                  <a:schemeClr val="tx1"/>
                </a:solidFill>
                <a:latin typeface="Arial" pitchFamily="34" charset="0"/>
                <a:ea typeface="MS PGothic" pitchFamily="34" charset="-128"/>
              </a:defRPr>
            </a:lvl5pPr>
            <a:lvl6pPr marL="2565966" indent="-233269" defTabSz="466539" eaLnBrk="0" fontAlgn="base" hangingPunct="0">
              <a:spcBef>
                <a:spcPct val="0"/>
              </a:spcBef>
              <a:spcAft>
                <a:spcPct val="0"/>
              </a:spcAft>
              <a:defRPr>
                <a:solidFill>
                  <a:schemeClr val="tx1"/>
                </a:solidFill>
                <a:latin typeface="Arial" pitchFamily="34" charset="0"/>
                <a:ea typeface="MS PGothic" pitchFamily="34" charset="-128"/>
              </a:defRPr>
            </a:lvl6pPr>
            <a:lvl7pPr marL="3032504" indent="-233269" defTabSz="466539" eaLnBrk="0" fontAlgn="base" hangingPunct="0">
              <a:spcBef>
                <a:spcPct val="0"/>
              </a:spcBef>
              <a:spcAft>
                <a:spcPct val="0"/>
              </a:spcAft>
              <a:defRPr>
                <a:solidFill>
                  <a:schemeClr val="tx1"/>
                </a:solidFill>
                <a:latin typeface="Arial" pitchFamily="34" charset="0"/>
                <a:ea typeface="MS PGothic" pitchFamily="34" charset="-128"/>
              </a:defRPr>
            </a:lvl7pPr>
            <a:lvl8pPr marL="3499044" indent="-233269" defTabSz="466539" eaLnBrk="0" fontAlgn="base" hangingPunct="0">
              <a:spcBef>
                <a:spcPct val="0"/>
              </a:spcBef>
              <a:spcAft>
                <a:spcPct val="0"/>
              </a:spcAft>
              <a:defRPr>
                <a:solidFill>
                  <a:schemeClr val="tx1"/>
                </a:solidFill>
                <a:latin typeface="Arial" pitchFamily="34" charset="0"/>
                <a:ea typeface="MS PGothic" pitchFamily="34" charset="-128"/>
              </a:defRPr>
            </a:lvl8pPr>
            <a:lvl9pPr marL="3965583" indent="-233269" defTabSz="466539"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0014B71E-1471-4CA9-B62B-2989A6281F2F}" type="slidenum">
              <a:rPr lang="en-US" smtClean="0">
                <a:latin typeface="Calibri" pitchFamily="34" charset="0"/>
              </a:rPr>
              <a:pPr eaLnBrk="1" hangingPunct="1">
                <a:defRPr/>
              </a:pPr>
              <a:t>15</a:t>
            </a:fld>
            <a:endParaRPr lang="en-US" dirty="0">
              <a:latin typeface="Calibri" pitchFamily="34" charset="0"/>
            </a:endParaRPr>
          </a:p>
        </p:txBody>
      </p:sp>
    </p:spTree>
    <p:extLst>
      <p:ext uri="{BB962C8B-B14F-4D97-AF65-F5344CB8AC3E}">
        <p14:creationId xmlns:p14="http://schemas.microsoft.com/office/powerpoint/2010/main" val="138001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5B8FC5-69D8-6742-B4EE-04F9BAEDFB16}" type="datetime1">
              <a:rPr lang="en-US" smtClean="0"/>
              <a:t>12/1/2022</a:t>
            </a:fld>
            <a:endParaRPr lang="en-US" dirty="0"/>
          </a:p>
        </p:txBody>
      </p:sp>
      <p:sp>
        <p:nvSpPr>
          <p:cNvPr id="5" name="Footer Placeholder 4"/>
          <p:cNvSpPr>
            <a:spLocks noGrp="1"/>
          </p:cNvSpPr>
          <p:nvPr>
            <p:ph type="ftr" sz="quarter" idx="11"/>
          </p:nvPr>
        </p:nvSpPr>
        <p:spPr/>
        <p:txBody>
          <a:bodyPr/>
          <a:lstStyle/>
          <a:p>
            <a:r>
              <a:rPr lang="en-US"/>
              <a:t>© 2022 Pacific ADA Center</a:t>
            </a:r>
            <a:endParaRPr lang="en-US" dirty="0"/>
          </a:p>
        </p:txBody>
      </p:sp>
      <p:sp>
        <p:nvSpPr>
          <p:cNvPr id="6" name="Slide Number Placeholder 5"/>
          <p:cNvSpPr>
            <a:spLocks noGrp="1"/>
          </p:cNvSpPr>
          <p:nvPr>
            <p:ph type="sldNum" sz="quarter" idx="12"/>
          </p:nvPr>
        </p:nvSpPr>
        <p:spPr/>
        <p:txBody>
          <a:bodyPr/>
          <a:lstStyle/>
          <a:p>
            <a:fld id="{A50DA06A-1166-4395-AA7F-B9873E214E3F}" type="slidenum">
              <a:rPr lang="en-US" smtClean="0"/>
              <a:pPr/>
              <a:t>‹#›</a:t>
            </a:fld>
            <a:endParaRPr lang="en-US" dirty="0"/>
          </a:p>
        </p:txBody>
      </p:sp>
      <p:pic>
        <p:nvPicPr>
          <p:cNvPr id="11" name="Picture 10">
            <a:extLst>
              <a:ext uri="{FF2B5EF4-FFF2-40B4-BE49-F238E27FC236}">
                <a16:creationId xmlns:a16="http://schemas.microsoft.com/office/drawing/2014/main" id="{CB533149-032D-4B4F-A02A-88F42B9C98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2793497" cy="1594107"/>
          </a:xfrm>
          <a:prstGeom prst="rect">
            <a:avLst/>
          </a:prstGeom>
        </p:spPr>
      </p:pic>
    </p:spTree>
    <p:extLst>
      <p:ext uri="{BB962C8B-B14F-4D97-AF65-F5344CB8AC3E}">
        <p14:creationId xmlns:p14="http://schemas.microsoft.com/office/powerpoint/2010/main" val="2979189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649E9-3FAA-8C48-BA14-78EE0E7C0222}" type="datetime1">
              <a:rPr lang="en-US" smtClean="0"/>
              <a:t>12/1/2022</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 2022 Pacific ADA Center</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50DA06A-1166-4395-AA7F-B9873E214E3F}" type="slidenum">
              <a:rPr lang="en-US" smtClean="0"/>
              <a:pPr/>
              <a:t>‹#›</a:t>
            </a:fld>
            <a:endParaRPr lang="en-US" dirty="0"/>
          </a:p>
        </p:txBody>
      </p:sp>
    </p:spTree>
    <p:extLst>
      <p:ext uri="{BB962C8B-B14F-4D97-AF65-F5344CB8AC3E}">
        <p14:creationId xmlns:p14="http://schemas.microsoft.com/office/powerpoint/2010/main" val="126820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2EE3F5-4BAA-784A-9561-D970E24DF493}" type="datetime1">
              <a:rPr lang="en-US" smtClean="0"/>
              <a:t>12/1/2022</a:t>
            </a:fld>
            <a:endParaRPr lang="en-US" dirty="0"/>
          </a:p>
        </p:txBody>
      </p:sp>
      <p:sp>
        <p:nvSpPr>
          <p:cNvPr id="5" name="Footer Placeholder 4"/>
          <p:cNvSpPr>
            <a:spLocks noGrp="1"/>
          </p:cNvSpPr>
          <p:nvPr>
            <p:ph type="ftr" sz="quarter" idx="11"/>
          </p:nvPr>
        </p:nvSpPr>
        <p:spPr/>
        <p:txBody>
          <a:bodyPr/>
          <a:lstStyle/>
          <a:p>
            <a:r>
              <a:rPr lang="en-US"/>
              <a:t>© 2022 Pacific ADA Center</a:t>
            </a:r>
            <a:endParaRPr lang="en-US" dirty="0"/>
          </a:p>
        </p:txBody>
      </p:sp>
      <p:sp>
        <p:nvSpPr>
          <p:cNvPr id="6" name="Slide Number Placeholder 5"/>
          <p:cNvSpPr>
            <a:spLocks noGrp="1"/>
          </p:cNvSpPr>
          <p:nvPr>
            <p:ph type="sldNum" sz="quarter" idx="12"/>
          </p:nvPr>
        </p:nvSpPr>
        <p:spPr/>
        <p:txBody>
          <a:bodyPr/>
          <a:lstStyle/>
          <a:p>
            <a:fld id="{A50DA06A-1166-4395-AA7F-B9873E214E3F}" type="slidenum">
              <a:rPr lang="en-US" smtClean="0"/>
              <a:pPr/>
              <a:t>‹#›</a:t>
            </a:fld>
            <a:endParaRPr lang="en-US" dirty="0"/>
          </a:p>
        </p:txBody>
      </p:sp>
    </p:spTree>
    <p:extLst>
      <p:ext uri="{BB962C8B-B14F-4D97-AF65-F5344CB8AC3E}">
        <p14:creationId xmlns:p14="http://schemas.microsoft.com/office/powerpoint/2010/main" val="127743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914400"/>
            <a:ext cx="10972800" cy="725580"/>
          </a:xfrm>
        </p:spPr>
        <p:txBody>
          <a:bodyPr>
            <a:noAutofit/>
          </a:bodyPr>
          <a:lstStyle>
            <a:lvl1pPr>
              <a:defRPr sz="4800" b="1"/>
            </a:lvl1pPr>
          </a:lstStyle>
          <a:p>
            <a:r>
              <a:rPr lang="en-US" dirty="0"/>
              <a:t>Click to edit Master title style</a:t>
            </a:r>
          </a:p>
        </p:txBody>
      </p:sp>
      <p:sp>
        <p:nvSpPr>
          <p:cNvPr id="3" name="Content Placeholder 2"/>
          <p:cNvSpPr>
            <a:spLocks noGrp="1"/>
          </p:cNvSpPr>
          <p:nvPr>
            <p:ph idx="1"/>
          </p:nvPr>
        </p:nvSpPr>
        <p:spPr>
          <a:xfrm>
            <a:off x="711200" y="1752601"/>
            <a:ext cx="10972800" cy="4373563"/>
          </a:xfrm>
        </p:spPr>
        <p:txBody>
          <a:bodyPr/>
          <a:lstStyle>
            <a:lvl2pPr>
              <a:defRPr sz="30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4AE2237-B2AC-2B4E-9518-C1BB39844C6A}" type="datetime1">
              <a:rPr lang="en-US" smtClean="0"/>
              <a:t>12/1/2022</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 2022 Pacific ADA Center</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50DA06A-1166-4395-AA7F-B9873E214E3F}" type="slidenum">
              <a:rPr lang="en-US" smtClean="0"/>
              <a:pPr/>
              <a:t>‹#›</a:t>
            </a:fld>
            <a:endParaRPr lang="en-US" dirty="0"/>
          </a:p>
        </p:txBody>
      </p:sp>
      <p:pic>
        <p:nvPicPr>
          <p:cNvPr id="9" name="Picture 8">
            <a:extLst>
              <a:ext uri="{FF2B5EF4-FFF2-40B4-BE49-F238E27FC236}">
                <a16:creationId xmlns:a16="http://schemas.microsoft.com/office/drawing/2014/main" id="{16D2A77B-AF51-474A-813D-A3C5446C2F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2793497" cy="1594107"/>
          </a:xfrm>
          <a:prstGeom prst="rect">
            <a:avLst/>
          </a:prstGeom>
        </p:spPr>
      </p:pic>
    </p:spTree>
    <p:extLst>
      <p:ext uri="{BB962C8B-B14F-4D97-AF65-F5344CB8AC3E}">
        <p14:creationId xmlns:p14="http://schemas.microsoft.com/office/powerpoint/2010/main" val="141699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5CF37-C923-C94F-8BA3-8BCFCEA0BE52}" type="datetime1">
              <a:rPr lang="en-US" smtClean="0"/>
              <a:t>12/1/2022</a:t>
            </a:fld>
            <a:endParaRPr lang="en-US" dirty="0"/>
          </a:p>
        </p:txBody>
      </p:sp>
      <p:sp>
        <p:nvSpPr>
          <p:cNvPr id="5" name="Footer Placeholder 4"/>
          <p:cNvSpPr>
            <a:spLocks noGrp="1"/>
          </p:cNvSpPr>
          <p:nvPr>
            <p:ph type="ftr" sz="quarter" idx="11"/>
          </p:nvPr>
        </p:nvSpPr>
        <p:spPr/>
        <p:txBody>
          <a:bodyPr/>
          <a:lstStyle/>
          <a:p>
            <a:r>
              <a:rPr lang="en-US"/>
              <a:t>© 2022 Pacific ADA Center</a:t>
            </a:r>
            <a:endParaRPr lang="en-US" dirty="0"/>
          </a:p>
        </p:txBody>
      </p:sp>
      <p:sp>
        <p:nvSpPr>
          <p:cNvPr id="6" name="Slide Number Placeholder 5"/>
          <p:cNvSpPr>
            <a:spLocks noGrp="1"/>
          </p:cNvSpPr>
          <p:nvPr>
            <p:ph type="sldNum" sz="quarter" idx="12"/>
          </p:nvPr>
        </p:nvSpPr>
        <p:spPr/>
        <p:txBody>
          <a:bodyPr/>
          <a:lstStyle/>
          <a:p>
            <a:fld id="{A50DA06A-1166-4395-AA7F-B9873E214E3F}" type="slidenum">
              <a:rPr lang="en-US" smtClean="0"/>
              <a:pPr/>
              <a:t>‹#›</a:t>
            </a:fld>
            <a:endParaRPr lang="en-US" dirty="0"/>
          </a:p>
        </p:txBody>
      </p:sp>
    </p:spTree>
    <p:extLst>
      <p:ext uri="{BB962C8B-B14F-4D97-AF65-F5344CB8AC3E}">
        <p14:creationId xmlns:p14="http://schemas.microsoft.com/office/powerpoint/2010/main" val="2194253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634EFA-4714-5748-A91F-8C488917C411}" type="datetime1">
              <a:rPr lang="en-US" smtClean="0"/>
              <a:t>12/1/2022</a:t>
            </a:fld>
            <a:endParaRPr lang="en-US" dirty="0"/>
          </a:p>
        </p:txBody>
      </p:sp>
      <p:sp>
        <p:nvSpPr>
          <p:cNvPr id="6" name="Footer Placeholder 5"/>
          <p:cNvSpPr>
            <a:spLocks noGrp="1"/>
          </p:cNvSpPr>
          <p:nvPr>
            <p:ph type="ftr" sz="quarter" idx="11"/>
          </p:nvPr>
        </p:nvSpPr>
        <p:spPr/>
        <p:txBody>
          <a:bodyPr/>
          <a:lstStyle/>
          <a:p>
            <a:r>
              <a:rPr lang="en-US"/>
              <a:t>© 2022 Pacific ADA Center</a:t>
            </a:r>
            <a:endParaRPr lang="en-US" dirty="0"/>
          </a:p>
        </p:txBody>
      </p:sp>
      <p:sp>
        <p:nvSpPr>
          <p:cNvPr id="7" name="Slide Number Placeholder 6"/>
          <p:cNvSpPr>
            <a:spLocks noGrp="1"/>
          </p:cNvSpPr>
          <p:nvPr>
            <p:ph type="sldNum" sz="quarter" idx="12"/>
          </p:nvPr>
        </p:nvSpPr>
        <p:spPr/>
        <p:txBody>
          <a:bodyPr/>
          <a:lstStyle/>
          <a:p>
            <a:fld id="{A50DA06A-1166-4395-AA7F-B9873E214E3F}" type="slidenum">
              <a:rPr lang="en-US" smtClean="0"/>
              <a:pPr/>
              <a:t>‹#›</a:t>
            </a:fld>
            <a:endParaRPr lang="en-US" dirty="0"/>
          </a:p>
        </p:txBody>
      </p:sp>
    </p:spTree>
    <p:extLst>
      <p:ext uri="{BB962C8B-B14F-4D97-AF65-F5344CB8AC3E}">
        <p14:creationId xmlns:p14="http://schemas.microsoft.com/office/powerpoint/2010/main" val="320261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359A45-D778-1044-AA5E-182CE18DCA75}" type="datetime1">
              <a:rPr lang="en-US" smtClean="0"/>
              <a:t>12/1/2022</a:t>
            </a:fld>
            <a:endParaRPr lang="en-US" dirty="0"/>
          </a:p>
        </p:txBody>
      </p:sp>
      <p:sp>
        <p:nvSpPr>
          <p:cNvPr id="8" name="Footer Placeholder 7"/>
          <p:cNvSpPr>
            <a:spLocks noGrp="1"/>
          </p:cNvSpPr>
          <p:nvPr>
            <p:ph type="ftr" sz="quarter" idx="11"/>
          </p:nvPr>
        </p:nvSpPr>
        <p:spPr/>
        <p:txBody>
          <a:bodyPr/>
          <a:lstStyle/>
          <a:p>
            <a:r>
              <a:rPr lang="en-US"/>
              <a:t>© 2022 Pacific ADA Center</a:t>
            </a:r>
            <a:endParaRPr lang="en-US" dirty="0"/>
          </a:p>
        </p:txBody>
      </p:sp>
      <p:sp>
        <p:nvSpPr>
          <p:cNvPr id="9" name="Slide Number Placeholder 8"/>
          <p:cNvSpPr>
            <a:spLocks noGrp="1"/>
          </p:cNvSpPr>
          <p:nvPr>
            <p:ph type="sldNum" sz="quarter" idx="12"/>
          </p:nvPr>
        </p:nvSpPr>
        <p:spPr/>
        <p:txBody>
          <a:bodyPr/>
          <a:lstStyle/>
          <a:p>
            <a:fld id="{A50DA06A-1166-4395-AA7F-B9873E214E3F}" type="slidenum">
              <a:rPr lang="en-US" smtClean="0"/>
              <a:pPr/>
              <a:t>‹#›</a:t>
            </a:fld>
            <a:endParaRPr lang="en-US" dirty="0"/>
          </a:p>
        </p:txBody>
      </p:sp>
    </p:spTree>
    <p:extLst>
      <p:ext uri="{BB962C8B-B14F-4D97-AF65-F5344CB8AC3E}">
        <p14:creationId xmlns:p14="http://schemas.microsoft.com/office/powerpoint/2010/main" val="2919029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DCDD1C-7E02-A743-85E2-67BB266D9597}" type="datetime1">
              <a:rPr lang="en-US" smtClean="0"/>
              <a:t>12/1/2022</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a:t>© 2022 Pacific ADA Center</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A50DA06A-1166-4395-AA7F-B9873E214E3F}" type="slidenum">
              <a:rPr lang="en-US" smtClean="0"/>
              <a:pPr/>
              <a:t>‹#›</a:t>
            </a:fld>
            <a:endParaRPr lang="en-US" dirty="0"/>
          </a:p>
        </p:txBody>
      </p:sp>
    </p:spTree>
    <p:extLst>
      <p:ext uri="{BB962C8B-B14F-4D97-AF65-F5344CB8AC3E}">
        <p14:creationId xmlns:p14="http://schemas.microsoft.com/office/powerpoint/2010/main" val="89428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EC3B9-C710-2E4C-9114-A7B3A6EE949E}" type="datetime1">
              <a:rPr lang="en-US" smtClean="0"/>
              <a:t>12/1/2022</a:t>
            </a:fld>
            <a:endParaRPr lang="en-US" dirty="0"/>
          </a:p>
        </p:txBody>
      </p:sp>
      <p:sp>
        <p:nvSpPr>
          <p:cNvPr id="3" name="Footer Placeholder 2"/>
          <p:cNvSpPr>
            <a:spLocks noGrp="1"/>
          </p:cNvSpPr>
          <p:nvPr>
            <p:ph type="ftr" sz="quarter" idx="11"/>
          </p:nvPr>
        </p:nvSpPr>
        <p:spPr/>
        <p:txBody>
          <a:bodyPr/>
          <a:lstStyle/>
          <a:p>
            <a:r>
              <a:rPr lang="en-US"/>
              <a:t>© 2022 Pacific ADA Center</a:t>
            </a:r>
            <a:endParaRPr lang="en-US" dirty="0"/>
          </a:p>
        </p:txBody>
      </p:sp>
      <p:sp>
        <p:nvSpPr>
          <p:cNvPr id="4" name="Slide Number Placeholder 3"/>
          <p:cNvSpPr>
            <a:spLocks noGrp="1"/>
          </p:cNvSpPr>
          <p:nvPr>
            <p:ph type="sldNum" sz="quarter" idx="12"/>
          </p:nvPr>
        </p:nvSpPr>
        <p:spPr/>
        <p:txBody>
          <a:bodyPr/>
          <a:lstStyle/>
          <a:p>
            <a:fld id="{A50DA06A-1166-4395-AA7F-B9873E214E3F}" type="slidenum">
              <a:rPr lang="en-US" smtClean="0"/>
              <a:pPr/>
              <a:t>‹#›</a:t>
            </a:fld>
            <a:endParaRPr lang="en-US" dirty="0"/>
          </a:p>
        </p:txBody>
      </p:sp>
    </p:spTree>
    <p:extLst>
      <p:ext uri="{BB962C8B-B14F-4D97-AF65-F5344CB8AC3E}">
        <p14:creationId xmlns:p14="http://schemas.microsoft.com/office/powerpoint/2010/main" val="889550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E308B-BD70-6449-AA76-0890422BB56F}" type="datetime1">
              <a:rPr lang="en-US" smtClean="0"/>
              <a:t>12/1/2022</a:t>
            </a:fld>
            <a:endParaRPr lang="en-US" dirty="0"/>
          </a:p>
        </p:txBody>
      </p:sp>
      <p:sp>
        <p:nvSpPr>
          <p:cNvPr id="6" name="Footer Placeholder 5"/>
          <p:cNvSpPr>
            <a:spLocks noGrp="1"/>
          </p:cNvSpPr>
          <p:nvPr>
            <p:ph type="ftr" sz="quarter" idx="11"/>
          </p:nvPr>
        </p:nvSpPr>
        <p:spPr/>
        <p:txBody>
          <a:bodyPr/>
          <a:lstStyle/>
          <a:p>
            <a:r>
              <a:rPr lang="en-US"/>
              <a:t>© 2022 Pacific ADA Center</a:t>
            </a:r>
            <a:endParaRPr lang="en-US" dirty="0"/>
          </a:p>
        </p:txBody>
      </p:sp>
      <p:sp>
        <p:nvSpPr>
          <p:cNvPr id="7" name="Slide Number Placeholder 6"/>
          <p:cNvSpPr>
            <a:spLocks noGrp="1"/>
          </p:cNvSpPr>
          <p:nvPr>
            <p:ph type="sldNum" sz="quarter" idx="12"/>
          </p:nvPr>
        </p:nvSpPr>
        <p:spPr/>
        <p:txBody>
          <a:bodyPr/>
          <a:lstStyle/>
          <a:p>
            <a:fld id="{A50DA06A-1166-4395-AA7F-B9873E214E3F}" type="slidenum">
              <a:rPr lang="en-US" smtClean="0"/>
              <a:pPr/>
              <a:t>‹#›</a:t>
            </a:fld>
            <a:endParaRPr lang="en-US" dirty="0"/>
          </a:p>
        </p:txBody>
      </p:sp>
    </p:spTree>
    <p:extLst>
      <p:ext uri="{BB962C8B-B14F-4D97-AF65-F5344CB8AC3E}">
        <p14:creationId xmlns:p14="http://schemas.microsoft.com/office/powerpoint/2010/main" val="127501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E20214-7393-C14F-A3DA-1AE7F4ECC8F9}" type="datetime1">
              <a:rPr lang="en-US" smtClean="0"/>
              <a:t>12/1/2022</a:t>
            </a:fld>
            <a:endParaRPr lang="en-US" dirty="0"/>
          </a:p>
        </p:txBody>
      </p:sp>
      <p:sp>
        <p:nvSpPr>
          <p:cNvPr id="6" name="Footer Placeholder 5"/>
          <p:cNvSpPr>
            <a:spLocks noGrp="1"/>
          </p:cNvSpPr>
          <p:nvPr>
            <p:ph type="ftr" sz="quarter" idx="11"/>
          </p:nvPr>
        </p:nvSpPr>
        <p:spPr/>
        <p:txBody>
          <a:bodyPr/>
          <a:lstStyle/>
          <a:p>
            <a:r>
              <a:rPr lang="en-US"/>
              <a:t>© 2022 Pacific ADA Center</a:t>
            </a:r>
            <a:endParaRPr lang="en-US" dirty="0"/>
          </a:p>
        </p:txBody>
      </p:sp>
      <p:sp>
        <p:nvSpPr>
          <p:cNvPr id="7" name="Slide Number Placeholder 6"/>
          <p:cNvSpPr>
            <a:spLocks noGrp="1"/>
          </p:cNvSpPr>
          <p:nvPr>
            <p:ph type="sldNum" sz="quarter" idx="12"/>
          </p:nvPr>
        </p:nvSpPr>
        <p:spPr/>
        <p:txBody>
          <a:bodyPr/>
          <a:lstStyle/>
          <a:p>
            <a:fld id="{A50DA06A-1166-4395-AA7F-B9873E214E3F}" type="slidenum">
              <a:rPr lang="en-US" smtClean="0"/>
              <a:pPr/>
              <a:t>‹#›</a:t>
            </a:fld>
            <a:endParaRPr lang="en-US" dirty="0"/>
          </a:p>
        </p:txBody>
      </p:sp>
    </p:spTree>
    <p:extLst>
      <p:ext uri="{BB962C8B-B14F-4D97-AF65-F5344CB8AC3E}">
        <p14:creationId xmlns:p14="http://schemas.microsoft.com/office/powerpoint/2010/main" val="260805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274F2-7D2A-6D47-882D-FEDC1E0D718E}" type="datetime1">
              <a:rPr lang="en-US" smtClean="0"/>
              <a:t>12/1/2022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solidFill>
              </a:defRPr>
            </a:lvl1pPr>
          </a:lstStyle>
          <a:p>
            <a:r>
              <a:rPr lang="en-US"/>
              <a:t>© 2022 Pacific ADA Center</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fld id="{A50DA06A-1166-4395-AA7F-B9873E214E3F}" type="slidenum">
              <a:rPr lang="en-US" smtClean="0"/>
              <a:pPr/>
              <a:t>‹#›</a:t>
            </a:fld>
            <a:endParaRPr lang="en-US" dirty="0"/>
          </a:p>
        </p:txBody>
      </p:sp>
    </p:spTree>
    <p:extLst>
      <p:ext uri="{BB962C8B-B14F-4D97-AF65-F5344CB8AC3E}">
        <p14:creationId xmlns:p14="http://schemas.microsoft.com/office/powerpoint/2010/main" val="3108654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mait/4904881239"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drdeborahserani.blogspot.com/2010/10/therapy-service-dogs.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happyhazel.com/2015/10/dog-gone-fishing-grandma-lucys-all.html"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heartlikeadog.com/2012/12/11/dogs-in-blankets/" TargetMode="External"/><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flickr.com/photos/29487672@n07/14516679439"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80" y="533400"/>
            <a:ext cx="10037761" cy="2057400"/>
          </a:xfrm>
        </p:spPr>
        <p:txBody>
          <a:bodyPr>
            <a:noAutofit/>
          </a:bodyPr>
          <a:lstStyle/>
          <a:p>
            <a:r>
              <a:rPr lang="en-US" dirty="0"/>
              <a:t>Service &amp; Emotional Support Animals in Emergency Management</a:t>
            </a: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3200401" y="2449636"/>
            <a:ext cx="6130921" cy="4089276"/>
          </a:xfrm>
          <a:prstGeom prst="rect">
            <a:avLst/>
          </a:prstGeom>
        </p:spPr>
      </p:pic>
      <p:sp>
        <p:nvSpPr>
          <p:cNvPr id="4" name="Slide Number Placeholder 3">
            <a:extLst>
              <a:ext uri="{FF2B5EF4-FFF2-40B4-BE49-F238E27FC236}">
                <a16:creationId xmlns:a16="http://schemas.microsoft.com/office/drawing/2014/main" id="{EF18334F-4E6D-4B6F-9285-66DF03576199}"/>
              </a:ext>
            </a:extLst>
          </p:cNvPr>
          <p:cNvSpPr>
            <a:spLocks noGrp="1"/>
          </p:cNvSpPr>
          <p:nvPr>
            <p:ph type="sldNum" sz="quarter" idx="12"/>
          </p:nvPr>
        </p:nvSpPr>
        <p:spPr/>
        <p:txBody>
          <a:bodyPr/>
          <a:lstStyle/>
          <a:p>
            <a:fld id="{A50DA06A-1166-4395-AA7F-B9873E214E3F}" type="slidenum">
              <a:rPr lang="en-US" smtClean="0"/>
              <a:pPr/>
              <a:t>1</a:t>
            </a:fld>
            <a:endParaRPr lang="en-US" dirty="0"/>
          </a:p>
        </p:txBody>
      </p:sp>
      <p:sp>
        <p:nvSpPr>
          <p:cNvPr id="3" name="Footer Placeholder 2">
            <a:extLst>
              <a:ext uri="{FF2B5EF4-FFF2-40B4-BE49-F238E27FC236}">
                <a16:creationId xmlns:a16="http://schemas.microsoft.com/office/drawing/2014/main" id="{4AC58092-3ACE-804C-8B65-27F2ACCF8F98}"/>
              </a:ext>
            </a:extLst>
          </p:cNvPr>
          <p:cNvSpPr>
            <a:spLocks noGrp="1"/>
          </p:cNvSpPr>
          <p:nvPr>
            <p:ph type="ftr" sz="quarter" idx="11"/>
          </p:nvPr>
        </p:nvSpPr>
        <p:spPr>
          <a:xfrm>
            <a:off x="4165600" y="6538913"/>
            <a:ext cx="3860800" cy="365125"/>
          </a:xfrm>
        </p:spPr>
        <p:txBody>
          <a:bodyPr/>
          <a:lstStyle/>
          <a:p>
            <a:r>
              <a:rPr lang="en-US" dirty="0"/>
              <a:t>© 2022 Pacific ADA Center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a:xfrm>
            <a:off x="1752600" y="762000"/>
            <a:ext cx="8724900" cy="1215893"/>
          </a:xfrm>
        </p:spPr>
        <p:txBody>
          <a:bodyPr>
            <a:noAutofit/>
          </a:bodyPr>
          <a:lstStyle/>
          <a:p>
            <a:pPr eaLnBrk="1" hangingPunct="1"/>
            <a:r>
              <a:rPr lang="en-US" sz="4400" dirty="0"/>
              <a:t>“Service Animal” Definition</a:t>
            </a:r>
          </a:p>
        </p:txBody>
      </p:sp>
      <p:sp>
        <p:nvSpPr>
          <p:cNvPr id="21508" name="Content Placeholder 1"/>
          <p:cNvSpPr>
            <a:spLocks noGrp="1"/>
          </p:cNvSpPr>
          <p:nvPr>
            <p:ph idx="1"/>
          </p:nvPr>
        </p:nvSpPr>
        <p:spPr>
          <a:xfrm>
            <a:off x="1752600" y="1977892"/>
            <a:ext cx="8458200" cy="4575308"/>
          </a:xfrm>
        </p:spPr>
        <p:txBody>
          <a:bodyPr>
            <a:normAutofit fontScale="92500" lnSpcReduction="10000"/>
          </a:bodyPr>
          <a:lstStyle/>
          <a:p>
            <a:pPr>
              <a:defRPr/>
            </a:pPr>
            <a:r>
              <a:rPr lang="en-US" sz="3500" dirty="0"/>
              <a:t>“Service animal means any </a:t>
            </a:r>
            <a:r>
              <a:rPr lang="en-US" sz="3500" b="1" dirty="0"/>
              <a:t>dog</a:t>
            </a:r>
            <a:r>
              <a:rPr lang="en-US" sz="3500" dirty="0"/>
              <a:t> that is individually </a:t>
            </a:r>
            <a:r>
              <a:rPr lang="en-US" sz="3500" b="1" i="1" dirty="0"/>
              <a:t>trained </a:t>
            </a:r>
            <a:r>
              <a:rPr lang="en-US" sz="3500" dirty="0"/>
              <a:t>to do work or perform tasks </a:t>
            </a:r>
            <a:r>
              <a:rPr lang="en-US" sz="3500" b="1" i="1" dirty="0"/>
              <a:t>for the benefit of </a:t>
            </a:r>
            <a:r>
              <a:rPr lang="en-US" sz="3500" dirty="0"/>
              <a:t>an individual with a disability, including a physical, intellectual, or other mental disability ……Companionship does not constitute work or tasks.”</a:t>
            </a:r>
          </a:p>
          <a:p>
            <a:pPr marL="0" indent="0">
              <a:buNone/>
              <a:defRPr/>
            </a:pPr>
            <a:r>
              <a:rPr lang="en-US" sz="3500" dirty="0"/>
              <a:t> </a:t>
            </a:r>
          </a:p>
          <a:p>
            <a:pPr>
              <a:defRPr/>
            </a:pPr>
            <a:r>
              <a:rPr lang="en-US" sz="3500" dirty="0"/>
              <a:t>NOTE: This is the U.S. Department of Justice definition.</a:t>
            </a:r>
          </a:p>
        </p:txBody>
      </p:sp>
      <p:sp>
        <p:nvSpPr>
          <p:cNvPr id="3" name="Slide Number Placeholder 2"/>
          <p:cNvSpPr>
            <a:spLocks noGrp="1"/>
          </p:cNvSpPr>
          <p:nvPr>
            <p:ph type="sldNum" sz="quarter" idx="12"/>
          </p:nvPr>
        </p:nvSpPr>
        <p:spPr/>
        <p:txBody>
          <a:bodyPr/>
          <a:lstStyle/>
          <a:p>
            <a:pPr>
              <a:defRPr/>
            </a:pPr>
            <a:fld id="{0DD0BD76-8B9F-4C42-8A36-364F717BEDA6}" type="slidenum">
              <a:rPr lang="en-US"/>
              <a:pPr>
                <a:defRPr/>
              </a:pPr>
              <a:t>10</a:t>
            </a:fld>
            <a:endParaRPr lang="en-US" dirty="0"/>
          </a:p>
        </p:txBody>
      </p:sp>
      <p:sp>
        <p:nvSpPr>
          <p:cNvPr id="2" name="Footer Placeholder 1">
            <a:extLst>
              <a:ext uri="{FF2B5EF4-FFF2-40B4-BE49-F238E27FC236}">
                <a16:creationId xmlns:a16="http://schemas.microsoft.com/office/drawing/2014/main" id="{F021FC80-AAF9-CD46-8510-87220C8445C7}"/>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1148116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5"/>
          <p:cNvSpPr>
            <a:spLocks noGrp="1"/>
          </p:cNvSpPr>
          <p:nvPr>
            <p:ph type="title"/>
          </p:nvPr>
        </p:nvSpPr>
        <p:spPr>
          <a:xfrm>
            <a:off x="1855870" y="688135"/>
            <a:ext cx="8229600" cy="725580"/>
          </a:xfrm>
        </p:spPr>
        <p:txBody>
          <a:bodyPr>
            <a:normAutofit fontScale="90000"/>
          </a:bodyPr>
          <a:lstStyle/>
          <a:p>
            <a:pPr eaLnBrk="1" hangingPunct="1"/>
            <a:r>
              <a:rPr lang="en-US" dirty="0"/>
              <a:t>Miniature Horses</a:t>
            </a:r>
          </a:p>
        </p:txBody>
      </p:sp>
      <p:sp>
        <p:nvSpPr>
          <p:cNvPr id="2" name="Content Placeholder 1"/>
          <p:cNvSpPr>
            <a:spLocks noGrp="1"/>
          </p:cNvSpPr>
          <p:nvPr>
            <p:ph idx="1"/>
          </p:nvPr>
        </p:nvSpPr>
        <p:spPr>
          <a:xfrm>
            <a:off x="2131930" y="1371600"/>
            <a:ext cx="8155070" cy="4705350"/>
          </a:xfrm>
        </p:spPr>
        <p:txBody>
          <a:bodyPr rtlCol="0">
            <a:normAutofit/>
          </a:bodyPr>
          <a:lstStyle/>
          <a:p>
            <a:pPr>
              <a:defRPr/>
            </a:pPr>
            <a:r>
              <a:rPr lang="en-US" dirty="0"/>
              <a:t>Allowed if </a:t>
            </a:r>
          </a:p>
          <a:p>
            <a:pPr lvl="1">
              <a:defRPr/>
            </a:pPr>
            <a:r>
              <a:rPr lang="en-US" sz="3200" dirty="0"/>
              <a:t>Reasonable</a:t>
            </a:r>
          </a:p>
          <a:p>
            <a:pPr lvl="1">
              <a:defRPr/>
            </a:pPr>
            <a:r>
              <a:rPr lang="en-US" sz="3200" dirty="0"/>
              <a:t>Individually trained</a:t>
            </a:r>
          </a:p>
          <a:p>
            <a:pPr>
              <a:defRPr/>
            </a:pPr>
            <a:r>
              <a:rPr lang="en-US" dirty="0"/>
              <a:t>Assessment factors</a:t>
            </a:r>
          </a:p>
          <a:p>
            <a:pPr lvl="1">
              <a:defRPr/>
            </a:pPr>
            <a:r>
              <a:rPr lang="en-US" sz="3200" dirty="0"/>
              <a:t>Type, size, weight</a:t>
            </a:r>
          </a:p>
          <a:p>
            <a:pPr lvl="1">
              <a:defRPr/>
            </a:pPr>
            <a:r>
              <a:rPr lang="en-US" sz="3200" dirty="0"/>
              <a:t>Handler’s control</a:t>
            </a:r>
          </a:p>
          <a:p>
            <a:pPr lvl="1">
              <a:defRPr/>
            </a:pPr>
            <a:r>
              <a:rPr lang="en-US" sz="3200" dirty="0"/>
              <a:t>Whether housebroken</a:t>
            </a:r>
          </a:p>
          <a:p>
            <a:pPr lvl="1">
              <a:defRPr/>
            </a:pPr>
            <a:r>
              <a:rPr lang="en-US" sz="3200" dirty="0"/>
              <a:t>Safety requirements of facility</a:t>
            </a:r>
          </a:p>
          <a:p>
            <a:pPr>
              <a:defRPr/>
            </a:pPr>
            <a:endParaRPr lang="en-US" dirty="0"/>
          </a:p>
        </p:txBody>
      </p:sp>
      <p:pic>
        <p:nvPicPr>
          <p:cNvPr id="6" name="Picture 5" descr="Miniature horse wearing a harness with a blue blanket that reads &quot;service animal in training&quot;">
            <a:extLst>
              <a:ext uri="{C183D7F6-B498-43B3-948B-1728B52AA6E4}">
                <adec:decorative xmlns:adec="http://schemas.microsoft.com/office/drawing/2017/decorative" val="0"/>
              </a:ext>
            </a:extLst>
          </p:cNvPr>
          <p:cNvPicPr>
            <a:picLocks noChangeAspect="1"/>
          </p:cNvPicPr>
          <p:nvPr/>
        </p:nvPicPr>
        <p:blipFill>
          <a:blip r:embed="rId3" cstate="print"/>
          <a:stretch>
            <a:fillRect/>
          </a:stretch>
        </p:blipFill>
        <p:spPr>
          <a:xfrm>
            <a:off x="6722198" y="1905000"/>
            <a:ext cx="3354470" cy="2651760"/>
          </a:xfrm>
          <a:prstGeom prst="rect">
            <a:avLst/>
          </a:prstGeom>
        </p:spPr>
      </p:pic>
      <p:sp>
        <p:nvSpPr>
          <p:cNvPr id="4" name="Slide Number Placeholder 3"/>
          <p:cNvSpPr>
            <a:spLocks noGrp="1"/>
          </p:cNvSpPr>
          <p:nvPr>
            <p:ph type="sldNum" sz="quarter" idx="12"/>
          </p:nvPr>
        </p:nvSpPr>
        <p:spPr/>
        <p:txBody>
          <a:bodyPr/>
          <a:lstStyle/>
          <a:p>
            <a:pPr>
              <a:defRPr/>
            </a:pPr>
            <a:fld id="{847180BA-677A-479A-8E7A-42376CEA1904}" type="slidenum">
              <a:rPr lang="en-US"/>
              <a:pPr>
                <a:defRPr/>
              </a:pPr>
              <a:t>11</a:t>
            </a:fld>
            <a:endParaRPr lang="en-US" dirty="0"/>
          </a:p>
        </p:txBody>
      </p:sp>
      <p:sp>
        <p:nvSpPr>
          <p:cNvPr id="3" name="Footer Placeholder 2">
            <a:extLst>
              <a:ext uri="{FF2B5EF4-FFF2-40B4-BE49-F238E27FC236}">
                <a16:creationId xmlns:a16="http://schemas.microsoft.com/office/drawing/2014/main" id="{6EB7130F-8651-E542-993A-83940A63A183}"/>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3469987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057400" y="838200"/>
            <a:ext cx="8229600" cy="1106580"/>
          </a:xfrm>
        </p:spPr>
        <p:txBody>
          <a:bodyPr>
            <a:noAutofit/>
          </a:bodyPr>
          <a:lstStyle/>
          <a:p>
            <a:pPr eaLnBrk="1" hangingPunct="1"/>
            <a:r>
              <a:rPr lang="en-US" sz="4400" dirty="0"/>
              <a:t>Work or Task of the Animal</a:t>
            </a:r>
          </a:p>
        </p:txBody>
      </p:sp>
      <p:sp>
        <p:nvSpPr>
          <p:cNvPr id="56323" name="Content Placeholder 2"/>
          <p:cNvSpPr>
            <a:spLocks noGrp="1"/>
          </p:cNvSpPr>
          <p:nvPr>
            <p:ph idx="1"/>
          </p:nvPr>
        </p:nvSpPr>
        <p:spPr>
          <a:xfrm>
            <a:off x="1028700" y="1954306"/>
            <a:ext cx="10134600" cy="4776695"/>
          </a:xfrm>
        </p:spPr>
        <p:txBody>
          <a:bodyPr>
            <a:normAutofit/>
          </a:bodyPr>
          <a:lstStyle/>
          <a:p>
            <a:pPr marL="0" indent="0">
              <a:buNone/>
            </a:pPr>
            <a:r>
              <a:rPr lang="en-US" sz="3400" dirty="0"/>
              <a:t>The work must be directly related to the individual’s disability.</a:t>
            </a:r>
          </a:p>
          <a:p>
            <a:pPr lvl="1" eaLnBrk="1" hangingPunct="1"/>
            <a:r>
              <a:rPr lang="en-US" sz="3400" dirty="0"/>
              <a:t>“Work” of the animal needs to be physical, but the disability does NOT need to be physical. It may be responding to “brain-based” impairments like psychiatric disabilities; e.g., “discerning distress” in someone who has anxiety.</a:t>
            </a:r>
          </a:p>
        </p:txBody>
      </p:sp>
      <p:sp>
        <p:nvSpPr>
          <p:cNvPr id="23556"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6EDDF30E-1E13-4A4B-AC50-1270B79686EA}" type="slidenum">
              <a:rPr lang="en-US" smtClean="0">
                <a:solidFill>
                  <a:srgbClr val="000000"/>
                </a:solidFill>
                <a:latin typeface="+mn-lt"/>
              </a:rPr>
              <a:pPr eaLnBrk="1" hangingPunct="1">
                <a:defRPr/>
              </a:pPr>
              <a:t>12</a:t>
            </a:fld>
            <a:endParaRPr lang="en-US" dirty="0">
              <a:solidFill>
                <a:srgbClr val="000000"/>
              </a:solidFill>
              <a:latin typeface="+mn-lt"/>
            </a:endParaRPr>
          </a:p>
        </p:txBody>
      </p:sp>
      <p:sp>
        <p:nvSpPr>
          <p:cNvPr id="2" name="Footer Placeholder 1">
            <a:extLst>
              <a:ext uri="{FF2B5EF4-FFF2-40B4-BE49-F238E27FC236}">
                <a16:creationId xmlns:a16="http://schemas.microsoft.com/office/drawing/2014/main" id="{E45AE205-5D08-4C4A-B591-40D42B0B366F}"/>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2975077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854200" y="720460"/>
            <a:ext cx="8534400" cy="869950"/>
          </a:xfrm>
        </p:spPr>
        <p:txBody>
          <a:bodyPr/>
          <a:lstStyle/>
          <a:p>
            <a:pPr eaLnBrk="1" hangingPunct="1"/>
            <a:r>
              <a:rPr lang="en-US" sz="4400" dirty="0"/>
              <a:t>   “Work” or “Tasks”: Physical Disabilities</a:t>
            </a:r>
          </a:p>
        </p:txBody>
      </p:sp>
      <p:sp>
        <p:nvSpPr>
          <p:cNvPr id="3" name="Content Placeholder 2"/>
          <p:cNvSpPr>
            <a:spLocks noGrp="1"/>
          </p:cNvSpPr>
          <p:nvPr>
            <p:ph idx="1"/>
          </p:nvPr>
        </p:nvSpPr>
        <p:spPr>
          <a:xfrm>
            <a:off x="609600" y="1905001"/>
            <a:ext cx="10744199" cy="4633912"/>
          </a:xfrm>
        </p:spPr>
        <p:txBody>
          <a:bodyPr rtlCol="0">
            <a:noAutofit/>
          </a:bodyPr>
          <a:lstStyle/>
          <a:p>
            <a:pPr marL="0" indent="0">
              <a:buNone/>
              <a:defRPr/>
            </a:pPr>
            <a:r>
              <a:rPr lang="en-US" sz="3000" dirty="0"/>
              <a:t>Examples of “work” or “tasks”  for </a:t>
            </a:r>
            <a:r>
              <a:rPr lang="en-US" sz="3000" b="1" i="1" dirty="0"/>
              <a:t>physical disabilities:</a:t>
            </a:r>
          </a:p>
          <a:p>
            <a:pPr lvl="1">
              <a:defRPr/>
            </a:pPr>
            <a:r>
              <a:rPr lang="en-US" dirty="0"/>
              <a:t>Navigation for individuals who are blind or low vision</a:t>
            </a:r>
          </a:p>
          <a:p>
            <a:pPr lvl="1">
              <a:defRPr/>
            </a:pPr>
            <a:r>
              <a:rPr lang="en-US" dirty="0"/>
              <a:t>Alerting  Deaf/Hard of Hearing persons to other people and sounds</a:t>
            </a:r>
          </a:p>
          <a:p>
            <a:pPr lvl="1">
              <a:defRPr/>
            </a:pPr>
            <a:r>
              <a:rPr lang="en-US" dirty="0"/>
              <a:t>Retrieving items such as medicine or phone</a:t>
            </a:r>
          </a:p>
          <a:p>
            <a:pPr lvl="1">
              <a:defRPr/>
            </a:pPr>
            <a:r>
              <a:rPr lang="en-US" dirty="0"/>
              <a:t>Providing support and assistance with balance and stability</a:t>
            </a:r>
          </a:p>
          <a:p>
            <a:pPr lvl="1">
              <a:defRPr/>
            </a:pPr>
            <a:r>
              <a:rPr lang="en-US" dirty="0"/>
              <a:t>Assistance during a seizure</a:t>
            </a:r>
          </a:p>
          <a:p>
            <a:pPr marL="457200" lvl="1" indent="0">
              <a:buNone/>
              <a:defRPr/>
            </a:pPr>
            <a:r>
              <a:rPr lang="en-US" dirty="0"/>
              <a:t> </a:t>
            </a:r>
          </a:p>
        </p:txBody>
      </p:sp>
      <p:sp>
        <p:nvSpPr>
          <p:cNvPr id="24580"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13E56E91-C33D-4443-9A51-8560D88B42D3}" type="slidenum">
              <a:rPr lang="en-US" smtClean="0">
                <a:solidFill>
                  <a:srgbClr val="000000"/>
                </a:solidFill>
                <a:latin typeface="+mn-lt"/>
              </a:rPr>
              <a:pPr eaLnBrk="1" hangingPunct="1">
                <a:defRPr/>
              </a:pPr>
              <a:t>13</a:t>
            </a:fld>
            <a:endParaRPr lang="en-US" dirty="0">
              <a:solidFill>
                <a:srgbClr val="000000"/>
              </a:solidFill>
              <a:latin typeface="+mn-lt"/>
            </a:endParaRPr>
          </a:p>
        </p:txBody>
      </p:sp>
      <p:sp>
        <p:nvSpPr>
          <p:cNvPr id="2" name="Footer Placeholder 1">
            <a:extLst>
              <a:ext uri="{FF2B5EF4-FFF2-40B4-BE49-F238E27FC236}">
                <a16:creationId xmlns:a16="http://schemas.microsoft.com/office/drawing/2014/main" id="{91DFEBE9-B039-C043-9FE5-25F3B3E7DA48}"/>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342084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0182D9-4B16-474C-924D-D823CCDFB828}"/>
              </a:ext>
            </a:extLst>
          </p:cNvPr>
          <p:cNvSpPr>
            <a:spLocks noGrp="1"/>
          </p:cNvSpPr>
          <p:nvPr>
            <p:ph type="title" idx="4294967295"/>
          </p:nvPr>
        </p:nvSpPr>
        <p:spPr>
          <a:xfrm>
            <a:off x="1981200" y="4963418"/>
            <a:ext cx="8229600" cy="1143000"/>
          </a:xfrm>
        </p:spPr>
        <p:txBody>
          <a:bodyPr vert="horz" lIns="91440" tIns="45720" rIns="91440" bIns="45720" rtlCol="0" anchor="b">
            <a:normAutofit fontScale="90000"/>
          </a:bodyPr>
          <a:lstStyle/>
          <a:p>
            <a:r>
              <a:rPr lang="en-US" dirty="0"/>
              <a:t>Physical tasks can include chest compressions for CPR.</a:t>
            </a:r>
          </a:p>
        </p:txBody>
      </p:sp>
      <p:pic>
        <p:nvPicPr>
          <p:cNvPr id="4" name="Picture 3" descr="A man lying on the ground with dog performing CPR.&#10;&#10;">
            <a:extLst>
              <a:ext uri="{FF2B5EF4-FFF2-40B4-BE49-F238E27FC236}">
                <a16:creationId xmlns:a16="http://schemas.microsoft.com/office/drawing/2014/main" id="{368D899A-9ABE-460D-9D09-47A43AD92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131" y="1"/>
            <a:ext cx="7104670" cy="4270121"/>
          </a:xfrm>
          <a:prstGeom prst="rect">
            <a:avLst/>
          </a:prstGeom>
        </p:spPr>
      </p:pic>
      <p:sp>
        <p:nvSpPr>
          <p:cNvPr id="3" name="Slide Number Placeholder 2">
            <a:extLst>
              <a:ext uri="{FF2B5EF4-FFF2-40B4-BE49-F238E27FC236}">
                <a16:creationId xmlns:a16="http://schemas.microsoft.com/office/drawing/2014/main" id="{279161E8-0EFF-44FF-8951-9032CAF85D95}"/>
              </a:ext>
            </a:extLst>
          </p:cNvPr>
          <p:cNvSpPr>
            <a:spLocks noGrp="1"/>
          </p:cNvSpPr>
          <p:nvPr>
            <p:ph type="sldNum" sz="quarter" idx="12"/>
          </p:nvPr>
        </p:nvSpPr>
        <p:spPr/>
        <p:txBody>
          <a:bodyPr/>
          <a:lstStyle/>
          <a:p>
            <a:fld id="{A50DA06A-1166-4395-AA7F-B9873E214E3F}" type="slidenum">
              <a:rPr lang="en-US" smtClean="0"/>
              <a:pPr/>
              <a:t>14</a:t>
            </a:fld>
            <a:endParaRPr lang="en-US" dirty="0"/>
          </a:p>
        </p:txBody>
      </p:sp>
      <p:sp>
        <p:nvSpPr>
          <p:cNvPr id="2" name="Footer Placeholder 1">
            <a:extLst>
              <a:ext uri="{FF2B5EF4-FFF2-40B4-BE49-F238E27FC236}">
                <a16:creationId xmlns:a16="http://schemas.microsoft.com/office/drawing/2014/main" id="{3D92531F-942F-D44D-8BB5-76B83FB044D7}"/>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499844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057400" y="838200"/>
            <a:ext cx="8229600" cy="1030380"/>
          </a:xfrm>
        </p:spPr>
        <p:txBody>
          <a:bodyPr>
            <a:noAutofit/>
          </a:bodyPr>
          <a:lstStyle/>
          <a:p>
            <a:pPr eaLnBrk="1" hangingPunct="1"/>
            <a:r>
              <a:rPr lang="en-US" sz="4400" dirty="0"/>
              <a:t>“Work” or “Tasks”: </a:t>
            </a:r>
            <a:br>
              <a:rPr lang="en-US" sz="4400" dirty="0"/>
            </a:br>
            <a:r>
              <a:rPr lang="en-US" sz="4400" dirty="0"/>
              <a:t>Psychological / Emotional Disabilities</a:t>
            </a:r>
            <a:endParaRPr lang="en-US" sz="2800" dirty="0"/>
          </a:p>
        </p:txBody>
      </p:sp>
      <p:sp>
        <p:nvSpPr>
          <p:cNvPr id="58371" name="Content Placeholder 2"/>
          <p:cNvSpPr>
            <a:spLocks noGrp="1"/>
          </p:cNvSpPr>
          <p:nvPr>
            <p:ph idx="1"/>
          </p:nvPr>
        </p:nvSpPr>
        <p:spPr>
          <a:xfrm>
            <a:off x="838200" y="2590800"/>
            <a:ext cx="10515600" cy="4122208"/>
          </a:xfrm>
        </p:spPr>
        <p:txBody>
          <a:bodyPr/>
          <a:lstStyle/>
          <a:p>
            <a:pPr eaLnBrk="1" hangingPunct="1"/>
            <a:r>
              <a:rPr lang="en-US" dirty="0"/>
              <a:t>Examples of “work” or “tasks” for individuals with </a:t>
            </a:r>
            <a:r>
              <a:rPr lang="en-US" b="1" i="1" dirty="0"/>
              <a:t>psychological or emotional disabilities</a:t>
            </a:r>
          </a:p>
          <a:p>
            <a:pPr lvl="1" eaLnBrk="1" hangingPunct="1">
              <a:buFont typeface="Arial" charset="0"/>
              <a:buChar char="•"/>
            </a:pPr>
            <a:r>
              <a:rPr lang="en-US" sz="3200" dirty="0"/>
              <a:t>Prevent/interrupt impulsive or destructive behavior.</a:t>
            </a:r>
          </a:p>
          <a:p>
            <a:pPr lvl="1" eaLnBrk="1" hangingPunct="1">
              <a:buFont typeface="Arial" charset="0"/>
              <a:buChar char="•"/>
            </a:pPr>
            <a:r>
              <a:rPr lang="en-US" sz="3200" dirty="0"/>
              <a:t>Help individual with dissociative identity disorder to remain grounded.</a:t>
            </a:r>
          </a:p>
          <a:p>
            <a:pPr lvl="1" eaLnBrk="1" hangingPunct="1">
              <a:buFont typeface="Arial" charset="0"/>
              <a:buNone/>
            </a:pPr>
            <a:endParaRPr lang="en-US" sz="1600" dirty="0"/>
          </a:p>
        </p:txBody>
      </p:sp>
      <p:sp>
        <p:nvSpPr>
          <p:cNvPr id="25604"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D676E836-6139-4D4E-A11F-24D883F4C7D6}" type="slidenum">
              <a:rPr lang="en-US" smtClean="0">
                <a:solidFill>
                  <a:srgbClr val="000000"/>
                </a:solidFill>
                <a:latin typeface="+mn-lt"/>
              </a:rPr>
              <a:pPr eaLnBrk="1" hangingPunct="1">
                <a:defRPr/>
              </a:pPr>
              <a:t>15</a:t>
            </a:fld>
            <a:endParaRPr lang="en-US" dirty="0">
              <a:solidFill>
                <a:srgbClr val="000000"/>
              </a:solidFill>
              <a:latin typeface="+mn-lt"/>
            </a:endParaRPr>
          </a:p>
        </p:txBody>
      </p:sp>
      <p:sp>
        <p:nvSpPr>
          <p:cNvPr id="2" name="Footer Placeholder 1">
            <a:extLst>
              <a:ext uri="{FF2B5EF4-FFF2-40B4-BE49-F238E27FC236}">
                <a16:creationId xmlns:a16="http://schemas.microsoft.com/office/drawing/2014/main" id="{D0619E48-307E-2242-B16D-0921263F5F60}"/>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2462179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45B3-9AC7-A94B-A532-6B82DC25F001}"/>
              </a:ext>
            </a:extLst>
          </p:cNvPr>
          <p:cNvSpPr>
            <a:spLocks noGrp="1"/>
          </p:cNvSpPr>
          <p:nvPr>
            <p:ph type="title"/>
          </p:nvPr>
        </p:nvSpPr>
        <p:spPr/>
        <p:txBody>
          <a:bodyPr/>
          <a:lstStyle/>
          <a:p>
            <a:r>
              <a:rPr lang="en-US" dirty="0"/>
              <a:t>Emotional Support Animals</a:t>
            </a:r>
          </a:p>
        </p:txBody>
      </p:sp>
      <p:sp>
        <p:nvSpPr>
          <p:cNvPr id="3" name="Content Placeholder 2">
            <a:extLst>
              <a:ext uri="{FF2B5EF4-FFF2-40B4-BE49-F238E27FC236}">
                <a16:creationId xmlns:a16="http://schemas.microsoft.com/office/drawing/2014/main" id="{340856A1-2812-C047-A317-6D8A5D206B40}"/>
              </a:ext>
            </a:extLst>
          </p:cNvPr>
          <p:cNvSpPr>
            <a:spLocks noGrp="1"/>
          </p:cNvSpPr>
          <p:nvPr>
            <p:ph idx="1"/>
          </p:nvPr>
        </p:nvSpPr>
        <p:spPr/>
        <p:txBody>
          <a:bodyPr/>
          <a:lstStyle/>
          <a:p>
            <a:r>
              <a:rPr lang="en-US" dirty="0"/>
              <a:t>Although they are not covered by the ADA, emotional support animals (ESAs) can provide valuable support for people with certain types of disabilities.</a:t>
            </a:r>
          </a:p>
          <a:p>
            <a:r>
              <a:rPr lang="en-US" dirty="0"/>
              <a:t>An ESAs can be </a:t>
            </a:r>
            <a:r>
              <a:rPr lang="en-US" b="1" dirty="0"/>
              <a:t>almost </a:t>
            </a:r>
            <a:r>
              <a:rPr lang="en-US" dirty="0"/>
              <a:t>any type of animal (usually excluding exotic animals like large birds or certain reptiles).</a:t>
            </a:r>
            <a:endParaRPr lang="en-US" b="1" dirty="0"/>
          </a:p>
        </p:txBody>
      </p:sp>
      <p:sp>
        <p:nvSpPr>
          <p:cNvPr id="4" name="Slide Number Placeholder 3">
            <a:extLst>
              <a:ext uri="{FF2B5EF4-FFF2-40B4-BE49-F238E27FC236}">
                <a16:creationId xmlns:a16="http://schemas.microsoft.com/office/drawing/2014/main" id="{BF280080-E8D7-1E47-AF04-6D0EB41F834F}"/>
              </a:ext>
            </a:extLst>
          </p:cNvPr>
          <p:cNvSpPr>
            <a:spLocks noGrp="1"/>
          </p:cNvSpPr>
          <p:nvPr>
            <p:ph type="sldNum" sz="quarter" idx="12"/>
          </p:nvPr>
        </p:nvSpPr>
        <p:spPr/>
        <p:txBody>
          <a:bodyPr/>
          <a:lstStyle/>
          <a:p>
            <a:fld id="{A50DA06A-1166-4395-AA7F-B9873E214E3F}" type="slidenum">
              <a:rPr lang="en-US" smtClean="0"/>
              <a:pPr/>
              <a:t>16</a:t>
            </a:fld>
            <a:endParaRPr lang="en-US" dirty="0"/>
          </a:p>
        </p:txBody>
      </p:sp>
      <p:sp>
        <p:nvSpPr>
          <p:cNvPr id="5" name="Footer Placeholder 4">
            <a:extLst>
              <a:ext uri="{FF2B5EF4-FFF2-40B4-BE49-F238E27FC236}">
                <a16:creationId xmlns:a16="http://schemas.microsoft.com/office/drawing/2014/main" id="{51C327D8-26F3-DF4D-AF8A-3FD9CED53DB5}"/>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50634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057400" y="915986"/>
            <a:ext cx="8153400" cy="1066800"/>
          </a:xfrm>
        </p:spPr>
        <p:txBody>
          <a:bodyPr>
            <a:noAutofit/>
          </a:bodyPr>
          <a:lstStyle/>
          <a:p>
            <a:pPr eaLnBrk="1" hangingPunct="1"/>
            <a:r>
              <a:rPr lang="en-US" sz="4400" dirty="0"/>
              <a:t>Is Comfort or Companionship</a:t>
            </a:r>
            <a:br>
              <a:rPr lang="en-US" sz="4400" dirty="0"/>
            </a:br>
            <a:r>
              <a:rPr lang="en-US" sz="4400" dirty="0"/>
              <a:t> “Work” or a “Task”?   </a:t>
            </a:r>
          </a:p>
        </p:txBody>
      </p:sp>
      <p:sp>
        <p:nvSpPr>
          <p:cNvPr id="28675" name="Content Placeholder 2"/>
          <p:cNvSpPr>
            <a:spLocks noGrp="1"/>
          </p:cNvSpPr>
          <p:nvPr>
            <p:ph idx="1"/>
          </p:nvPr>
        </p:nvSpPr>
        <p:spPr>
          <a:xfrm>
            <a:off x="990600" y="2165350"/>
            <a:ext cx="10134600" cy="3854451"/>
          </a:xfrm>
        </p:spPr>
        <p:txBody>
          <a:bodyPr>
            <a:normAutofit/>
          </a:bodyPr>
          <a:lstStyle/>
          <a:p>
            <a:pPr eaLnBrk="1" hangingPunct="1">
              <a:defRPr/>
            </a:pPr>
            <a:r>
              <a:rPr lang="en-US" dirty="0"/>
              <a:t>The definition of a service animal says</a:t>
            </a:r>
            <a:r>
              <a:rPr lang="en-US" b="1" dirty="0"/>
              <a:t>, “no.”  </a:t>
            </a:r>
            <a:r>
              <a:rPr lang="en-US" dirty="0"/>
              <a:t>“The provision of emotional support, well-being, comfort, or companionship … [without more] does not constitute work or tasks for the purpose of this definition.”</a:t>
            </a:r>
          </a:p>
          <a:p>
            <a:pPr eaLnBrk="1" hangingPunct="1">
              <a:defRPr/>
            </a:pPr>
            <a:r>
              <a:rPr lang="en-US" dirty="0"/>
              <a:t>The ability to “soothe” is not work.</a:t>
            </a:r>
            <a:endParaRPr lang="en-US" sz="3600" dirty="0"/>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8376397" y="4402058"/>
            <a:ext cx="2291603" cy="1539956"/>
          </a:xfrm>
          <a:prstGeom prst="rect">
            <a:avLst/>
          </a:prstGeom>
          <a:noFill/>
        </p:spPr>
      </p:pic>
      <p:sp>
        <p:nvSpPr>
          <p:cNvPr id="28676"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32F5B055-2483-4847-9522-422679D93DC3}" type="slidenum">
              <a:rPr lang="en-US" smtClean="0">
                <a:solidFill>
                  <a:srgbClr val="000000"/>
                </a:solidFill>
                <a:latin typeface="+mn-lt"/>
              </a:rPr>
              <a:pPr eaLnBrk="1" hangingPunct="1">
                <a:defRPr/>
              </a:pPr>
              <a:t>17</a:t>
            </a:fld>
            <a:endParaRPr lang="en-US" dirty="0">
              <a:solidFill>
                <a:srgbClr val="000000"/>
              </a:solidFill>
              <a:latin typeface="+mn-lt"/>
            </a:endParaRPr>
          </a:p>
        </p:txBody>
      </p:sp>
      <p:sp>
        <p:nvSpPr>
          <p:cNvPr id="2" name="Footer Placeholder 1">
            <a:extLst>
              <a:ext uri="{FF2B5EF4-FFF2-40B4-BE49-F238E27FC236}">
                <a16:creationId xmlns:a16="http://schemas.microsoft.com/office/drawing/2014/main" id="{A406D8FC-05B7-954D-B142-91FCE6DBE7E8}"/>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2869576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78721"/>
            <a:ext cx="7848600" cy="762000"/>
          </a:xfrm>
        </p:spPr>
        <p:txBody>
          <a:bodyPr>
            <a:noAutofit/>
          </a:bodyPr>
          <a:lstStyle/>
          <a:p>
            <a:pPr>
              <a:defRPr/>
            </a:pPr>
            <a:r>
              <a:rPr lang="en-US" sz="4400" dirty="0"/>
              <a:t>Registration &amp; Vaccinations</a:t>
            </a:r>
          </a:p>
        </p:txBody>
      </p:sp>
      <p:sp>
        <p:nvSpPr>
          <p:cNvPr id="3" name="Content Placeholder 2"/>
          <p:cNvSpPr>
            <a:spLocks noGrp="1"/>
          </p:cNvSpPr>
          <p:nvPr>
            <p:ph idx="1"/>
          </p:nvPr>
        </p:nvSpPr>
        <p:spPr>
          <a:xfrm>
            <a:off x="762000" y="1219201"/>
            <a:ext cx="9601200" cy="5137150"/>
          </a:xfrm>
        </p:spPr>
        <p:txBody>
          <a:bodyPr>
            <a:normAutofit/>
          </a:bodyPr>
          <a:lstStyle/>
          <a:p>
            <a:pPr>
              <a:defRPr/>
            </a:pPr>
            <a:r>
              <a:rPr lang="en-US" dirty="0"/>
              <a:t>Individuals who have service animals and emotional support animals (ESAs) are not exempt from local animal control or public health requirements.</a:t>
            </a:r>
          </a:p>
          <a:p>
            <a:pPr>
              <a:spcBef>
                <a:spcPts val="0"/>
              </a:spcBef>
            </a:pPr>
            <a:r>
              <a:rPr lang="en-US" dirty="0"/>
              <a:t>In fact, service animals and ESAs</a:t>
            </a:r>
          </a:p>
          <a:p>
            <a:pPr marL="0" indent="0">
              <a:spcBef>
                <a:spcPts val="0"/>
              </a:spcBef>
              <a:buNone/>
            </a:pPr>
            <a:r>
              <a:rPr lang="en-US" dirty="0"/>
              <a:t>    are subject to the same </a:t>
            </a:r>
          </a:p>
          <a:p>
            <a:pPr marL="0" indent="0">
              <a:spcBef>
                <a:spcPts val="0"/>
              </a:spcBef>
              <a:buNone/>
            </a:pPr>
            <a:r>
              <a:rPr lang="en-US" dirty="0"/>
              <a:t>    licensing and vaccination rules </a:t>
            </a:r>
          </a:p>
          <a:p>
            <a:pPr marL="0" indent="0">
              <a:spcBef>
                <a:spcPts val="0"/>
              </a:spcBef>
              <a:buNone/>
            </a:pPr>
            <a:r>
              <a:rPr lang="en-US" dirty="0"/>
              <a:t>    that apply to all animals.</a:t>
            </a:r>
          </a:p>
          <a:p>
            <a:pPr>
              <a:defRPr/>
            </a:pPr>
            <a:endParaRPr lang="en-US" dirty="0"/>
          </a:p>
        </p:txBody>
      </p:sp>
      <p:sp>
        <p:nvSpPr>
          <p:cNvPr id="6" name="Slide Number Placeholder 5">
            <a:extLst>
              <a:ext uri="{FF2B5EF4-FFF2-40B4-BE49-F238E27FC236}">
                <a16:creationId xmlns:a16="http://schemas.microsoft.com/office/drawing/2014/main" id="{880067C3-F984-4BD5-BE32-0784AD248CCA}"/>
              </a:ext>
            </a:extLst>
          </p:cNvPr>
          <p:cNvSpPr>
            <a:spLocks noGrp="1"/>
          </p:cNvSpPr>
          <p:nvPr>
            <p:ph type="sldNum" sz="quarter" idx="12"/>
          </p:nvPr>
        </p:nvSpPr>
        <p:spPr/>
        <p:txBody>
          <a:bodyPr/>
          <a:lstStyle/>
          <a:p>
            <a:fld id="{A50DA06A-1166-4395-AA7F-B9873E214E3F}" type="slidenum">
              <a:rPr lang="en-US" smtClean="0"/>
              <a:pPr/>
              <a:t>18</a:t>
            </a:fld>
            <a:endParaRPr lang="en-US" dirty="0"/>
          </a:p>
        </p:txBody>
      </p:sp>
      <p:pic>
        <p:nvPicPr>
          <p:cNvPr id="4" name="Picture 3" descr="Veterinarian caring for a dog">
            <a:extLst>
              <a:ext uri="{FF2B5EF4-FFF2-40B4-BE49-F238E27FC236}">
                <a16:creationId xmlns:a16="http://schemas.microsoft.com/office/drawing/2014/main" id="{D85013B0-5360-4A5D-A499-CBF0BF52389D}"/>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7898734" y="2819400"/>
            <a:ext cx="2513437" cy="3376100"/>
          </a:xfrm>
          <a:prstGeom prst="rect">
            <a:avLst/>
          </a:prstGeom>
        </p:spPr>
      </p:pic>
      <p:sp>
        <p:nvSpPr>
          <p:cNvPr id="5" name="Footer Placeholder 4">
            <a:extLst>
              <a:ext uri="{FF2B5EF4-FFF2-40B4-BE49-F238E27FC236}">
                <a16:creationId xmlns:a16="http://schemas.microsoft.com/office/drawing/2014/main" id="{A565507C-FBEC-3F48-97D0-DBD2AE551A85}"/>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3977991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14400"/>
            <a:ext cx="9144000" cy="725580"/>
          </a:xfrm>
        </p:spPr>
        <p:txBody>
          <a:bodyPr>
            <a:noAutofit/>
          </a:bodyPr>
          <a:lstStyle/>
          <a:p>
            <a:r>
              <a:rPr lang="en-US" sz="4400" dirty="0"/>
              <a:t>What Proof Is Required for </a:t>
            </a:r>
            <a:br>
              <a:rPr lang="en-US" sz="4400" dirty="0"/>
            </a:br>
            <a:r>
              <a:rPr lang="en-US" sz="4400" dirty="0"/>
              <a:t>Service Animals?</a:t>
            </a:r>
          </a:p>
        </p:txBody>
      </p:sp>
      <p:sp>
        <p:nvSpPr>
          <p:cNvPr id="3" name="Content Placeholder 2"/>
          <p:cNvSpPr>
            <a:spLocks noGrp="1"/>
          </p:cNvSpPr>
          <p:nvPr>
            <p:ph idx="1"/>
          </p:nvPr>
        </p:nvSpPr>
        <p:spPr>
          <a:xfrm>
            <a:off x="990600" y="2057400"/>
            <a:ext cx="10591800" cy="4298950"/>
          </a:xfrm>
        </p:spPr>
        <p:txBody>
          <a:bodyPr>
            <a:normAutofit/>
          </a:bodyPr>
          <a:lstStyle/>
          <a:p>
            <a:r>
              <a:rPr lang="en-US" dirty="0"/>
              <a:t>A service animal is not required to wear a</a:t>
            </a:r>
          </a:p>
          <a:p>
            <a:pPr marL="0" indent="0">
              <a:buNone/>
            </a:pPr>
            <a:r>
              <a:rPr lang="en-US" dirty="0"/>
              <a:t>    special collar, harness, or tag.</a:t>
            </a:r>
          </a:p>
          <a:p>
            <a:r>
              <a:rPr lang="en-US" dirty="0"/>
              <a:t>A service animal is not required to have</a:t>
            </a:r>
          </a:p>
          <a:p>
            <a:pPr marL="0" indent="0">
              <a:buNone/>
            </a:pPr>
            <a:r>
              <a:rPr lang="en-US" dirty="0"/>
              <a:t>    papers or a certificate regarding its training.</a:t>
            </a:r>
          </a:p>
        </p:txBody>
      </p:sp>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7391400" y="4396313"/>
            <a:ext cx="2362200" cy="2362200"/>
          </a:xfrm>
          <a:prstGeom prst="rect">
            <a:avLst/>
          </a:prstGeom>
          <a:noFill/>
        </p:spPr>
      </p:pic>
      <p:sp>
        <p:nvSpPr>
          <p:cNvPr id="4" name="Slide Number Placeholder 3"/>
          <p:cNvSpPr>
            <a:spLocks noGrp="1"/>
          </p:cNvSpPr>
          <p:nvPr>
            <p:ph type="sldNum" sz="quarter" idx="12"/>
          </p:nvPr>
        </p:nvSpPr>
        <p:spPr/>
        <p:txBody>
          <a:bodyPr/>
          <a:lstStyle/>
          <a:p>
            <a:fld id="{A50DA06A-1166-4395-AA7F-B9873E214E3F}" type="slidenum">
              <a:rPr lang="en-US" smtClean="0"/>
              <a:pPr/>
              <a:t>19</a:t>
            </a:fld>
            <a:endParaRPr lang="en-US" dirty="0"/>
          </a:p>
        </p:txBody>
      </p:sp>
      <p:sp>
        <p:nvSpPr>
          <p:cNvPr id="5" name="Footer Placeholder 4">
            <a:extLst>
              <a:ext uri="{FF2B5EF4-FFF2-40B4-BE49-F238E27FC236}">
                <a16:creationId xmlns:a16="http://schemas.microsoft.com/office/drawing/2014/main" id="{926A4455-EDCD-F241-B121-9177A66FEA79}"/>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1677679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E0717-D5A2-9A44-B2B1-008FF10BF7DA}"/>
              </a:ext>
            </a:extLst>
          </p:cNvPr>
          <p:cNvSpPr>
            <a:spLocks noGrp="1"/>
          </p:cNvSpPr>
          <p:nvPr>
            <p:ph type="title"/>
          </p:nvPr>
        </p:nvSpPr>
        <p:spPr/>
        <p:txBody>
          <a:bodyPr/>
          <a:lstStyle/>
          <a:p>
            <a:r>
              <a:rPr lang="en-US" dirty="0"/>
              <a:t>ADA National Network</a:t>
            </a:r>
          </a:p>
        </p:txBody>
      </p:sp>
      <p:sp>
        <p:nvSpPr>
          <p:cNvPr id="3" name="Content Placeholder 2">
            <a:extLst>
              <a:ext uri="{FF2B5EF4-FFF2-40B4-BE49-F238E27FC236}">
                <a16:creationId xmlns:a16="http://schemas.microsoft.com/office/drawing/2014/main" id="{53186D9F-D7BE-5B47-A799-C49BB3A6EAE3}"/>
              </a:ext>
            </a:extLst>
          </p:cNvPr>
          <p:cNvSpPr>
            <a:spLocks noGrp="1"/>
          </p:cNvSpPr>
          <p:nvPr>
            <p:ph idx="1"/>
          </p:nvPr>
        </p:nvSpPr>
        <p:spPr>
          <a:xfrm>
            <a:off x="2057400" y="1752600"/>
            <a:ext cx="8229600" cy="4800600"/>
          </a:xfrm>
        </p:spPr>
        <p:txBody>
          <a:bodyPr>
            <a:normAutofit/>
          </a:bodyPr>
          <a:lstStyle/>
          <a:p>
            <a:endParaRPr lang="en-US" dirty="0"/>
          </a:p>
          <a:p>
            <a:endParaRPr lang="en-US" dirty="0"/>
          </a:p>
          <a:p>
            <a:endParaRPr lang="en-US" dirty="0"/>
          </a:p>
          <a:p>
            <a:endParaRPr lang="en-US" dirty="0"/>
          </a:p>
          <a:p>
            <a:endParaRPr lang="en-US" dirty="0"/>
          </a:p>
          <a:p>
            <a:endParaRPr lang="en-US" dirty="0"/>
          </a:p>
          <a:p>
            <a:pPr marL="0" indent="0">
              <a:buNone/>
            </a:pPr>
            <a:r>
              <a:rPr lang="en-US" dirty="0"/>
              <a:t>1-800-949-4232 (V/Relay) </a:t>
            </a:r>
          </a:p>
          <a:p>
            <a:pPr marL="0" indent="0">
              <a:buNone/>
            </a:pPr>
            <a:r>
              <a:rPr lang="en-US" dirty="0" err="1"/>
              <a:t>www.adata.org</a:t>
            </a:r>
            <a:endParaRPr lang="en-US" dirty="0"/>
          </a:p>
        </p:txBody>
      </p:sp>
      <p:sp>
        <p:nvSpPr>
          <p:cNvPr id="4" name="Slide Number Placeholder 3">
            <a:extLst>
              <a:ext uri="{FF2B5EF4-FFF2-40B4-BE49-F238E27FC236}">
                <a16:creationId xmlns:a16="http://schemas.microsoft.com/office/drawing/2014/main" id="{A6F3C923-0350-1849-80BD-5F0C35F5C9F1}"/>
              </a:ext>
            </a:extLst>
          </p:cNvPr>
          <p:cNvSpPr>
            <a:spLocks noGrp="1"/>
          </p:cNvSpPr>
          <p:nvPr>
            <p:ph type="sldNum" sz="quarter" idx="12"/>
          </p:nvPr>
        </p:nvSpPr>
        <p:spPr/>
        <p:txBody>
          <a:bodyPr/>
          <a:lstStyle/>
          <a:p>
            <a:fld id="{A50DA06A-1166-4395-AA7F-B9873E214E3F}" type="slidenum">
              <a:rPr lang="en-US" smtClean="0"/>
              <a:pPr/>
              <a:t>2</a:t>
            </a:fld>
            <a:endParaRPr lang="en-US" dirty="0"/>
          </a:p>
        </p:txBody>
      </p:sp>
      <p:pic>
        <p:nvPicPr>
          <p:cNvPr id="5" name="Picture 2" descr="ADA National Network logo">
            <a:extLst>
              <a:ext uri="{FF2B5EF4-FFF2-40B4-BE49-F238E27FC236}">
                <a16:creationId xmlns:a16="http://schemas.microsoft.com/office/drawing/2014/main" id="{96227BDA-917D-7F49-9FF1-4D9AA482B2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62200" y="2209800"/>
            <a:ext cx="11938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6" name="Regional Map" descr="United States map in ten sections&#10;&#10;Map of USA sectioned into the ten Federal regions each with a different color and number. Region 9 states in green are Arizona, Nevada, California &amp; Hawaii.">
            <a:extLst>
              <a:ext uri="{FF2B5EF4-FFF2-40B4-BE49-F238E27FC236}">
                <a16:creationId xmlns:a16="http://schemas.microsoft.com/office/drawing/2014/main" id="{2F9E95C4-CE0E-8149-AD39-F6A36959A7F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39951" y="1926149"/>
            <a:ext cx="5377577" cy="325297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B1860E9E-DAEC-BF43-BFA7-C4312AAC014C}"/>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1530889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A3B91-2439-9F46-80E0-F98D133CDADF}"/>
              </a:ext>
            </a:extLst>
          </p:cNvPr>
          <p:cNvSpPr>
            <a:spLocks noGrp="1"/>
          </p:cNvSpPr>
          <p:nvPr>
            <p:ph type="title"/>
          </p:nvPr>
        </p:nvSpPr>
        <p:spPr/>
        <p:txBody>
          <a:bodyPr/>
          <a:lstStyle/>
          <a:p>
            <a:r>
              <a:rPr lang="en-US" dirty="0"/>
              <a:t>What Proof Is Required for </a:t>
            </a:r>
            <a:br>
              <a:rPr lang="en-US" dirty="0"/>
            </a:br>
            <a:r>
              <a:rPr lang="en-US" dirty="0"/>
              <a:t>Emotional Support Animals?</a:t>
            </a:r>
          </a:p>
        </p:txBody>
      </p:sp>
      <p:sp>
        <p:nvSpPr>
          <p:cNvPr id="3" name="Content Placeholder 2">
            <a:extLst>
              <a:ext uri="{FF2B5EF4-FFF2-40B4-BE49-F238E27FC236}">
                <a16:creationId xmlns:a16="http://schemas.microsoft.com/office/drawing/2014/main" id="{8A1330D2-1497-004A-A70A-95F3D0B64F30}"/>
              </a:ext>
            </a:extLst>
          </p:cNvPr>
          <p:cNvSpPr>
            <a:spLocks noGrp="1"/>
          </p:cNvSpPr>
          <p:nvPr>
            <p:ph idx="1"/>
          </p:nvPr>
        </p:nvSpPr>
        <p:spPr>
          <a:xfrm>
            <a:off x="711200" y="2133601"/>
            <a:ext cx="10566400" cy="3992563"/>
          </a:xfrm>
        </p:spPr>
        <p:txBody>
          <a:bodyPr/>
          <a:lstStyle/>
          <a:p>
            <a:r>
              <a:rPr lang="en-US" dirty="0"/>
              <a:t>A letter from a licensed medical or rehabilitation professional is required for emotional support animals in housing and homeless shelters.</a:t>
            </a:r>
          </a:p>
          <a:p>
            <a:r>
              <a:rPr lang="en-US" dirty="0"/>
              <a:t>The letter must say what the connection is between the person’s disability and the need for the emotional support animal.</a:t>
            </a:r>
          </a:p>
        </p:txBody>
      </p:sp>
      <p:sp>
        <p:nvSpPr>
          <p:cNvPr id="4" name="Slide Number Placeholder 3">
            <a:extLst>
              <a:ext uri="{FF2B5EF4-FFF2-40B4-BE49-F238E27FC236}">
                <a16:creationId xmlns:a16="http://schemas.microsoft.com/office/drawing/2014/main" id="{3C6851BF-DF57-7D46-B1BB-4AE8A574F02D}"/>
              </a:ext>
            </a:extLst>
          </p:cNvPr>
          <p:cNvSpPr>
            <a:spLocks noGrp="1"/>
          </p:cNvSpPr>
          <p:nvPr>
            <p:ph type="sldNum" sz="quarter" idx="12"/>
          </p:nvPr>
        </p:nvSpPr>
        <p:spPr/>
        <p:txBody>
          <a:bodyPr/>
          <a:lstStyle/>
          <a:p>
            <a:fld id="{A50DA06A-1166-4395-AA7F-B9873E214E3F}" type="slidenum">
              <a:rPr lang="en-US" smtClean="0"/>
              <a:pPr/>
              <a:t>20</a:t>
            </a:fld>
            <a:endParaRPr lang="en-US" dirty="0"/>
          </a:p>
        </p:txBody>
      </p:sp>
      <p:sp>
        <p:nvSpPr>
          <p:cNvPr id="5" name="Footer Placeholder 4">
            <a:extLst>
              <a:ext uri="{FF2B5EF4-FFF2-40B4-BE49-F238E27FC236}">
                <a16:creationId xmlns:a16="http://schemas.microsoft.com/office/drawing/2014/main" id="{0691922A-697E-B54F-994D-9D80C7EFFFCC}"/>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3903359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27386"/>
            <a:ext cx="9144000" cy="725580"/>
          </a:xfrm>
        </p:spPr>
        <p:txBody>
          <a:bodyPr>
            <a:noAutofit/>
          </a:bodyPr>
          <a:lstStyle/>
          <a:p>
            <a:r>
              <a:rPr lang="en-US" sz="4500" dirty="0"/>
              <a:t>Two Questions Can Be Asked</a:t>
            </a:r>
          </a:p>
        </p:txBody>
      </p:sp>
      <p:sp>
        <p:nvSpPr>
          <p:cNvPr id="3" name="Content Placeholder 2"/>
          <p:cNvSpPr>
            <a:spLocks noGrp="1"/>
          </p:cNvSpPr>
          <p:nvPr>
            <p:ph idx="1"/>
          </p:nvPr>
        </p:nvSpPr>
        <p:spPr>
          <a:xfrm>
            <a:off x="762000" y="1769534"/>
            <a:ext cx="10820400" cy="4586817"/>
          </a:xfrm>
        </p:spPr>
        <p:txBody>
          <a:bodyPr>
            <a:normAutofit/>
          </a:bodyPr>
          <a:lstStyle/>
          <a:p>
            <a:pPr marL="0" indent="0">
              <a:buNone/>
            </a:pPr>
            <a:r>
              <a:rPr lang="en-US" sz="3600" dirty="0"/>
              <a:t>You can a</a:t>
            </a:r>
            <a:r>
              <a:rPr lang="en-US" dirty="0"/>
              <a:t>sk a </a:t>
            </a:r>
            <a:r>
              <a:rPr lang="en-US" b="1" dirty="0"/>
              <a:t>service</a:t>
            </a:r>
            <a:r>
              <a:rPr lang="en-US" dirty="0"/>
              <a:t> </a:t>
            </a:r>
            <a:r>
              <a:rPr lang="en-US" b="1" dirty="0"/>
              <a:t>animal</a:t>
            </a:r>
            <a:r>
              <a:rPr lang="en-US" dirty="0"/>
              <a:t> handler:</a:t>
            </a:r>
          </a:p>
          <a:p>
            <a:pPr lvl="1"/>
            <a:r>
              <a:rPr lang="en-US" sz="3200" dirty="0"/>
              <a:t>Is this a service animal required because of disability?</a:t>
            </a:r>
          </a:p>
          <a:p>
            <a:pPr lvl="1"/>
            <a:r>
              <a:rPr lang="en-US" sz="3200" dirty="0"/>
              <a:t>What specific tasks or work has the animal been trained to perform?</a:t>
            </a:r>
          </a:p>
          <a:p>
            <a:pPr lvl="2"/>
            <a:r>
              <a:rPr lang="en-US" sz="3200" dirty="0"/>
              <a:t>Cannot inquire about the nature of the handler’s disability or ask to see the task performed</a:t>
            </a:r>
          </a:p>
          <a:p>
            <a:endParaRPr lang="en-US" sz="3600" dirty="0"/>
          </a:p>
        </p:txBody>
      </p:sp>
      <p:sp>
        <p:nvSpPr>
          <p:cNvPr id="4" name="Slide Number Placeholder 3"/>
          <p:cNvSpPr>
            <a:spLocks noGrp="1"/>
          </p:cNvSpPr>
          <p:nvPr>
            <p:ph type="sldNum" sz="quarter" idx="12"/>
          </p:nvPr>
        </p:nvSpPr>
        <p:spPr/>
        <p:txBody>
          <a:bodyPr/>
          <a:lstStyle/>
          <a:p>
            <a:fld id="{A50DA06A-1166-4395-AA7F-B9873E214E3F}" type="slidenum">
              <a:rPr lang="en-US" smtClean="0"/>
              <a:pPr/>
              <a:t>21</a:t>
            </a:fld>
            <a:endParaRPr lang="en-US" dirty="0"/>
          </a:p>
        </p:txBody>
      </p:sp>
      <p:sp>
        <p:nvSpPr>
          <p:cNvPr id="5" name="Footer Placeholder 4">
            <a:extLst>
              <a:ext uri="{FF2B5EF4-FFF2-40B4-BE49-F238E27FC236}">
                <a16:creationId xmlns:a16="http://schemas.microsoft.com/office/drawing/2014/main" id="{F8EFD4DE-2D1D-3E44-9B24-FF94024C5E5B}"/>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855722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05000" y="838200"/>
            <a:ext cx="8229600" cy="725580"/>
          </a:xfrm>
        </p:spPr>
        <p:txBody>
          <a:bodyPr>
            <a:noAutofit/>
          </a:bodyPr>
          <a:lstStyle/>
          <a:p>
            <a:r>
              <a:rPr lang="en-US" sz="4400" dirty="0"/>
              <a:t>Service Animal Control</a:t>
            </a:r>
          </a:p>
        </p:txBody>
      </p:sp>
      <p:sp>
        <p:nvSpPr>
          <p:cNvPr id="12291" name="Rectangle 3"/>
          <p:cNvSpPr>
            <a:spLocks noGrp="1" noChangeArrowheads="1"/>
          </p:cNvSpPr>
          <p:nvPr>
            <p:ph idx="1"/>
          </p:nvPr>
        </p:nvSpPr>
        <p:spPr>
          <a:xfrm>
            <a:off x="762000" y="1635966"/>
            <a:ext cx="10668000" cy="4917235"/>
          </a:xfrm>
        </p:spPr>
        <p:txBody>
          <a:bodyPr>
            <a:noAutofit/>
          </a:bodyPr>
          <a:lstStyle/>
          <a:p>
            <a:r>
              <a:rPr lang="en-US" sz="2900" dirty="0"/>
              <a:t>A service animal must be under the control of its handler.</a:t>
            </a:r>
          </a:p>
          <a:p>
            <a:r>
              <a:rPr lang="en-US" sz="2900" dirty="0"/>
              <a:t>A service animal must have a harness, leash, or other tether, unless</a:t>
            </a:r>
          </a:p>
          <a:p>
            <a:pPr lvl="1"/>
            <a:r>
              <a:rPr lang="en-US" sz="2800" dirty="0"/>
              <a:t>the handler is unable because of a disability to hold the harness, leash or tether, or </a:t>
            </a:r>
          </a:p>
          <a:p>
            <a:pPr lvl="1"/>
            <a:r>
              <a:rPr lang="en-US" sz="2800" dirty="0"/>
              <a:t>the harness, leash or tether would interfere with the service animal’s safe, effective performance of work or tasks, </a:t>
            </a:r>
          </a:p>
          <a:p>
            <a:r>
              <a:rPr lang="en-US" sz="2900" dirty="0"/>
              <a:t>If one of the above exceptions applies, the service animal must be otherwise </a:t>
            </a:r>
            <a:r>
              <a:rPr lang="en-US" sz="2900" b="1" dirty="0"/>
              <a:t>under the handler’s control </a:t>
            </a:r>
            <a:r>
              <a:rPr lang="en-US" sz="2900" dirty="0"/>
              <a:t>(</a:t>
            </a:r>
            <a:r>
              <a:rPr lang="en-US" sz="2900" i="1" dirty="0"/>
              <a:t>e.g., </a:t>
            </a:r>
            <a:r>
              <a:rPr lang="en-US" sz="2900" dirty="0"/>
              <a:t>voice control, signals, or other effective means).</a:t>
            </a:r>
          </a:p>
        </p:txBody>
      </p:sp>
      <p:sp>
        <p:nvSpPr>
          <p:cNvPr id="4" name="Slide Number Placeholder 3"/>
          <p:cNvSpPr>
            <a:spLocks noGrp="1"/>
          </p:cNvSpPr>
          <p:nvPr>
            <p:ph type="sldNum" sz="quarter" idx="12"/>
          </p:nvPr>
        </p:nvSpPr>
        <p:spPr/>
        <p:txBody>
          <a:bodyPr/>
          <a:lstStyle/>
          <a:p>
            <a:fld id="{A50DA06A-1166-4395-AA7F-B9873E214E3F}" type="slidenum">
              <a:rPr lang="en-US" smtClean="0"/>
              <a:pPr/>
              <a:t>22</a:t>
            </a:fld>
            <a:endParaRPr lang="en-US" dirty="0"/>
          </a:p>
        </p:txBody>
      </p:sp>
      <p:sp>
        <p:nvSpPr>
          <p:cNvPr id="2" name="Footer Placeholder 1">
            <a:extLst>
              <a:ext uri="{FF2B5EF4-FFF2-40B4-BE49-F238E27FC236}">
                <a16:creationId xmlns:a16="http://schemas.microsoft.com/office/drawing/2014/main" id="{BC55B38F-DC65-9D45-9E6C-91A5A3C8A0CD}"/>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2003181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51383" y="509417"/>
            <a:ext cx="8229600" cy="725580"/>
          </a:xfrm>
        </p:spPr>
        <p:txBody>
          <a:bodyPr>
            <a:noAutofit/>
          </a:bodyPr>
          <a:lstStyle/>
          <a:p>
            <a:r>
              <a:rPr lang="en-US" sz="4400" dirty="0"/>
              <a:t>Service Animal Conduct</a:t>
            </a:r>
          </a:p>
        </p:txBody>
      </p:sp>
      <p:sp>
        <p:nvSpPr>
          <p:cNvPr id="13315" name="Rectangle 3"/>
          <p:cNvSpPr>
            <a:spLocks noGrp="1" noChangeArrowheads="1"/>
          </p:cNvSpPr>
          <p:nvPr>
            <p:ph idx="1"/>
          </p:nvPr>
        </p:nvSpPr>
        <p:spPr>
          <a:xfrm>
            <a:off x="1066800" y="1231684"/>
            <a:ext cx="10287000" cy="5448516"/>
          </a:xfrm>
        </p:spPr>
        <p:txBody>
          <a:bodyPr>
            <a:normAutofit/>
          </a:bodyPr>
          <a:lstStyle/>
          <a:p>
            <a:pPr marL="0" indent="0">
              <a:buNone/>
            </a:pPr>
            <a:r>
              <a:rPr lang="en-US" dirty="0"/>
              <a:t>An entity covered by ADA may ask an individual with a disability to remove a service animal from the premises if—</a:t>
            </a:r>
          </a:p>
          <a:p>
            <a:pPr lvl="1"/>
            <a:r>
              <a:rPr lang="en-US" sz="3200" dirty="0"/>
              <a:t>the animal is out of control and</a:t>
            </a:r>
          </a:p>
          <a:p>
            <a:pPr lvl="1"/>
            <a:r>
              <a:rPr lang="en-US" sz="3200" dirty="0"/>
              <a:t>the animal’s handler does not take effective action to control it or</a:t>
            </a:r>
          </a:p>
          <a:p>
            <a:pPr lvl="1"/>
            <a:r>
              <a:rPr lang="en-US" sz="3200" dirty="0"/>
              <a:t>the animal is not housebroken</a:t>
            </a:r>
          </a:p>
          <a:p>
            <a:pPr marL="0" indent="0">
              <a:buNone/>
            </a:pPr>
            <a:endParaRPr lang="en-US" sz="3400" dirty="0"/>
          </a:p>
          <a:p>
            <a:pPr marL="0" indent="0">
              <a:buNone/>
            </a:pPr>
            <a:r>
              <a:rPr lang="en-US" sz="3400" dirty="0"/>
              <a:t>The handler can return without</a:t>
            </a:r>
          </a:p>
          <a:p>
            <a:pPr marL="0" indent="0">
              <a:buNone/>
            </a:pPr>
            <a:r>
              <a:rPr lang="en-US" sz="3400" dirty="0"/>
              <a:t>the animal.</a:t>
            </a:r>
          </a:p>
        </p:txBody>
      </p:sp>
      <p:sp>
        <p:nvSpPr>
          <p:cNvPr id="4" name="Slide Number Placeholder 3"/>
          <p:cNvSpPr>
            <a:spLocks noGrp="1"/>
          </p:cNvSpPr>
          <p:nvPr>
            <p:ph type="sldNum" sz="quarter" idx="12"/>
          </p:nvPr>
        </p:nvSpPr>
        <p:spPr/>
        <p:txBody>
          <a:bodyPr/>
          <a:lstStyle/>
          <a:p>
            <a:fld id="{A50DA06A-1166-4395-AA7F-B9873E214E3F}" type="slidenum">
              <a:rPr lang="en-US" smtClean="0"/>
              <a:pPr/>
              <a:t>23</a:t>
            </a:fld>
            <a:endParaRPr lang="en-US" dirty="0"/>
          </a:p>
        </p:txBody>
      </p:sp>
      <p:pic>
        <p:nvPicPr>
          <p:cNvPr id="3" name="Picture 2" descr="Dog showing its teeth">
            <a:extLst>
              <a:ext uri="{FF2B5EF4-FFF2-40B4-BE49-F238E27FC236}">
                <a16:creationId xmlns:a16="http://schemas.microsoft.com/office/drawing/2014/main" id="{96F9E880-44F2-EF4C-A4AE-BDEDC71EFA9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28508" y="4067582"/>
            <a:ext cx="2082292" cy="2183048"/>
          </a:xfrm>
          <a:prstGeom prst="rect">
            <a:avLst/>
          </a:prstGeom>
        </p:spPr>
      </p:pic>
      <p:sp>
        <p:nvSpPr>
          <p:cNvPr id="7" name="TextBox 6">
            <a:extLst>
              <a:ext uri="{FF2B5EF4-FFF2-40B4-BE49-F238E27FC236}">
                <a16:creationId xmlns:a16="http://schemas.microsoft.com/office/drawing/2014/main" id="{A90065FD-EB8F-D545-B4E1-130F49A1AFE4}"/>
              </a:ext>
            </a:extLst>
          </p:cNvPr>
          <p:cNvSpPr txBox="1"/>
          <p:nvPr/>
        </p:nvSpPr>
        <p:spPr>
          <a:xfrm>
            <a:off x="7086600" y="6817256"/>
            <a:ext cx="2260600" cy="369332"/>
          </a:xfrm>
          <a:prstGeom prst="rect">
            <a:avLst/>
          </a:prstGeom>
          <a:noFill/>
        </p:spPr>
        <p:txBody>
          <a:bodyPr wrap="square" rtlCol="0">
            <a:spAutoFit/>
          </a:bodyPr>
          <a:lstStyle/>
          <a:p>
            <a:r>
              <a:rPr lang="en-US" sz="900">
                <a:hlinkClick r:id="rId4" tooltip="https://www.flickr.com/photos/mait/4904881239"/>
              </a:rPr>
              <a:t>This Photo</a:t>
            </a:r>
            <a:r>
              <a:rPr lang="en-US" sz="900"/>
              <a:t> by Unknown Author is licensed under </a:t>
            </a:r>
            <a:r>
              <a:rPr lang="en-US" sz="900">
                <a:hlinkClick r:id="rId5" tooltip="https://creativecommons.org/licenses/by-nc-sa/3.0/"/>
              </a:rPr>
              <a:t>CC BY-SA-NC</a:t>
            </a:r>
            <a:endParaRPr lang="en-US" sz="900"/>
          </a:p>
        </p:txBody>
      </p:sp>
      <p:sp>
        <p:nvSpPr>
          <p:cNvPr id="2" name="Footer Placeholder 1">
            <a:extLst>
              <a:ext uri="{FF2B5EF4-FFF2-40B4-BE49-F238E27FC236}">
                <a16:creationId xmlns:a16="http://schemas.microsoft.com/office/drawing/2014/main" id="{EE1B94C4-A8EC-934D-B573-04482C50DD48}"/>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175528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B3766-7594-4773-B19B-40E2DEBA3659}"/>
              </a:ext>
            </a:extLst>
          </p:cNvPr>
          <p:cNvSpPr>
            <a:spLocks noGrp="1"/>
          </p:cNvSpPr>
          <p:nvPr>
            <p:ph type="title"/>
          </p:nvPr>
        </p:nvSpPr>
        <p:spPr/>
        <p:txBody>
          <a:bodyPr/>
          <a:lstStyle/>
          <a:p>
            <a:r>
              <a:rPr lang="en-US" sz="4400" dirty="0"/>
              <a:t>Service Animal Behavior</a:t>
            </a:r>
          </a:p>
        </p:txBody>
      </p:sp>
      <p:sp>
        <p:nvSpPr>
          <p:cNvPr id="3" name="Content Placeholder 2">
            <a:extLst>
              <a:ext uri="{FF2B5EF4-FFF2-40B4-BE49-F238E27FC236}">
                <a16:creationId xmlns:a16="http://schemas.microsoft.com/office/drawing/2014/main" id="{B5ACCEF1-CD79-4122-BABB-31D4A3AD2C3E}"/>
              </a:ext>
            </a:extLst>
          </p:cNvPr>
          <p:cNvSpPr>
            <a:spLocks noGrp="1"/>
          </p:cNvSpPr>
          <p:nvPr>
            <p:ph idx="1"/>
          </p:nvPr>
        </p:nvSpPr>
        <p:spPr>
          <a:xfrm>
            <a:off x="2057400" y="1752601"/>
            <a:ext cx="8229600" cy="1141413"/>
          </a:xfrm>
        </p:spPr>
        <p:txBody>
          <a:bodyPr/>
          <a:lstStyle/>
          <a:p>
            <a:pPr marL="0" indent="0">
              <a:buNone/>
            </a:pPr>
            <a:r>
              <a:rPr lang="en-US" dirty="0"/>
              <a:t>With legitimate service animals, you should hardly be aware they are present.</a:t>
            </a:r>
          </a:p>
          <a:p>
            <a:pPr marL="0" indent="0">
              <a:buNone/>
            </a:pPr>
            <a:endParaRPr lang="en-US" dirty="0"/>
          </a:p>
        </p:txBody>
      </p:sp>
      <p:pic>
        <p:nvPicPr>
          <p:cNvPr id="12" name="Picture 11" descr="Service animal with a harness laying at handler's feet">
            <a:extLst>
              <a:ext uri="{FF2B5EF4-FFF2-40B4-BE49-F238E27FC236}">
                <a16:creationId xmlns:a16="http://schemas.microsoft.com/office/drawing/2014/main" id="{1D40319D-B3AA-4FA6-81EA-88AF3775EF82}"/>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3652710" y="3124201"/>
            <a:ext cx="4886581" cy="3001963"/>
          </a:xfrm>
          <a:prstGeom prst="rect">
            <a:avLst/>
          </a:prstGeom>
        </p:spPr>
      </p:pic>
      <p:sp>
        <p:nvSpPr>
          <p:cNvPr id="5" name="Slide Number Placeholder 4">
            <a:extLst>
              <a:ext uri="{FF2B5EF4-FFF2-40B4-BE49-F238E27FC236}">
                <a16:creationId xmlns:a16="http://schemas.microsoft.com/office/drawing/2014/main" id="{0489F404-52A5-480C-A8FA-E60B361BC6E6}"/>
              </a:ext>
            </a:extLst>
          </p:cNvPr>
          <p:cNvSpPr>
            <a:spLocks noGrp="1"/>
          </p:cNvSpPr>
          <p:nvPr>
            <p:ph type="sldNum" sz="quarter" idx="12"/>
          </p:nvPr>
        </p:nvSpPr>
        <p:spPr/>
        <p:txBody>
          <a:bodyPr/>
          <a:lstStyle/>
          <a:p>
            <a:fld id="{A50DA06A-1166-4395-AA7F-B9873E214E3F}" type="slidenum">
              <a:rPr lang="en-US" smtClean="0"/>
              <a:pPr/>
              <a:t>24</a:t>
            </a:fld>
            <a:endParaRPr lang="en-US" dirty="0"/>
          </a:p>
        </p:txBody>
      </p:sp>
      <p:sp>
        <p:nvSpPr>
          <p:cNvPr id="4" name="Footer Placeholder 3">
            <a:extLst>
              <a:ext uri="{FF2B5EF4-FFF2-40B4-BE49-F238E27FC236}">
                <a16:creationId xmlns:a16="http://schemas.microsoft.com/office/drawing/2014/main" id="{65C4665C-DC74-BD47-AA94-50B28858116B}"/>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3394331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14400"/>
            <a:ext cx="9144000" cy="725580"/>
          </a:xfrm>
        </p:spPr>
        <p:txBody>
          <a:bodyPr>
            <a:noAutofit/>
          </a:bodyPr>
          <a:lstStyle/>
          <a:p>
            <a:r>
              <a:rPr lang="en-US" sz="4500" dirty="0"/>
              <a:t>Surcharge/Fees</a:t>
            </a:r>
          </a:p>
        </p:txBody>
      </p:sp>
      <p:sp>
        <p:nvSpPr>
          <p:cNvPr id="3" name="Content Placeholder 2"/>
          <p:cNvSpPr>
            <a:spLocks noGrp="1"/>
          </p:cNvSpPr>
          <p:nvPr>
            <p:ph idx="1"/>
          </p:nvPr>
        </p:nvSpPr>
        <p:spPr>
          <a:xfrm>
            <a:off x="838200" y="1747044"/>
            <a:ext cx="10287000" cy="4503032"/>
          </a:xfrm>
        </p:spPr>
        <p:txBody>
          <a:bodyPr>
            <a:normAutofit/>
          </a:bodyPr>
          <a:lstStyle/>
          <a:p>
            <a:pPr marL="0" indent="0">
              <a:buNone/>
            </a:pPr>
            <a:r>
              <a:rPr lang="en-US" sz="3000" dirty="0"/>
              <a:t>A shelter or other entity covered by the ADA may not charge a deposit, surcharge, an advanced or unequal cleaning fee or any other fee to an individual with a disability as a condition to allowing the service animal to accompany the individual.</a:t>
            </a:r>
          </a:p>
        </p:txBody>
      </p:sp>
      <p:sp>
        <p:nvSpPr>
          <p:cNvPr id="4" name="Slide Number Placeholder 3"/>
          <p:cNvSpPr>
            <a:spLocks noGrp="1"/>
          </p:cNvSpPr>
          <p:nvPr>
            <p:ph type="sldNum" sz="quarter" idx="12"/>
          </p:nvPr>
        </p:nvSpPr>
        <p:spPr/>
        <p:txBody>
          <a:bodyPr/>
          <a:lstStyle/>
          <a:p>
            <a:fld id="{A50DA06A-1166-4395-AA7F-B9873E214E3F}" type="slidenum">
              <a:rPr lang="en-US" smtClean="0"/>
              <a:pPr/>
              <a:t>25</a:t>
            </a:fld>
            <a:endParaRPr lang="en-US" dirty="0"/>
          </a:p>
        </p:txBody>
      </p:sp>
      <p:pic>
        <p:nvPicPr>
          <p:cNvPr id="7" name="Picture 6" descr="Young woman with her service animal">
            <a:extLst>
              <a:ext uri="{FF2B5EF4-FFF2-40B4-BE49-F238E27FC236}">
                <a16:creationId xmlns:a16="http://schemas.microsoft.com/office/drawing/2014/main" id="{96B1A461-B2D1-C849-8208-C2F56FA1B4A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67200" y="4171433"/>
            <a:ext cx="3810000" cy="2514600"/>
          </a:xfrm>
          <a:prstGeom prst="rect">
            <a:avLst/>
          </a:prstGeom>
        </p:spPr>
      </p:pic>
      <p:sp>
        <p:nvSpPr>
          <p:cNvPr id="5" name="Footer Placeholder 4">
            <a:extLst>
              <a:ext uri="{FF2B5EF4-FFF2-40B4-BE49-F238E27FC236}">
                <a16:creationId xmlns:a16="http://schemas.microsoft.com/office/drawing/2014/main" id="{48108684-C9C6-7D4E-8372-23FB2956FA8A}"/>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145033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847633"/>
            <a:ext cx="8229600" cy="725580"/>
          </a:xfrm>
        </p:spPr>
        <p:txBody>
          <a:bodyPr>
            <a:normAutofit fontScale="90000"/>
          </a:bodyPr>
          <a:lstStyle/>
          <a:p>
            <a:r>
              <a:rPr lang="en-US" dirty="0">
                <a:cs typeface="Times New Roman" pitchFamily="18" charset="0"/>
              </a:rPr>
              <a:t>Interacting with Service Animals</a:t>
            </a:r>
          </a:p>
        </p:txBody>
      </p:sp>
      <p:sp>
        <p:nvSpPr>
          <p:cNvPr id="3" name="Content Placeholder 2"/>
          <p:cNvSpPr>
            <a:spLocks noGrp="1"/>
          </p:cNvSpPr>
          <p:nvPr>
            <p:ph idx="1"/>
          </p:nvPr>
        </p:nvSpPr>
        <p:spPr>
          <a:xfrm>
            <a:off x="2057400" y="1676401"/>
            <a:ext cx="8229600" cy="4373563"/>
          </a:xfrm>
        </p:spPr>
        <p:txBody>
          <a:bodyPr>
            <a:normAutofit/>
          </a:bodyPr>
          <a:lstStyle/>
          <a:p>
            <a:pPr>
              <a:spcBef>
                <a:spcPts val="0"/>
              </a:spcBef>
              <a:spcAft>
                <a:spcPts val="1200"/>
              </a:spcAft>
            </a:pPr>
            <a:r>
              <a:rPr lang="en-US" dirty="0">
                <a:cs typeface="Times New Roman" pitchFamily="18" charset="0"/>
              </a:rPr>
              <a:t>Service animals are </a:t>
            </a:r>
            <a:r>
              <a:rPr lang="en-US" u="sng" dirty="0">
                <a:cs typeface="Times New Roman" pitchFamily="18" charset="0"/>
              </a:rPr>
              <a:t>working</a:t>
            </a:r>
            <a:r>
              <a:rPr lang="en-US" dirty="0">
                <a:cs typeface="Times New Roman" pitchFamily="18" charset="0"/>
              </a:rPr>
              <a:t>.</a:t>
            </a:r>
          </a:p>
          <a:p>
            <a:pPr>
              <a:spcBef>
                <a:spcPts val="0"/>
              </a:spcBef>
              <a:spcAft>
                <a:spcPts val="1200"/>
              </a:spcAft>
            </a:pPr>
            <a:r>
              <a:rPr lang="en-US" dirty="0">
                <a:cs typeface="Times New Roman" pitchFamily="18" charset="0"/>
              </a:rPr>
              <a:t>Do not pet, feed or speak to a service animal.</a:t>
            </a:r>
          </a:p>
        </p:txBody>
      </p:sp>
      <p:sp>
        <p:nvSpPr>
          <p:cNvPr id="6" name="Slide Number Placeholder 5"/>
          <p:cNvSpPr>
            <a:spLocks noGrp="1"/>
          </p:cNvSpPr>
          <p:nvPr>
            <p:ph type="sldNum" sz="quarter" idx="12"/>
          </p:nvPr>
        </p:nvSpPr>
        <p:spPr/>
        <p:txBody>
          <a:bodyPr/>
          <a:lstStyle/>
          <a:p>
            <a:fld id="{BD04E642-BD4C-4237-8FDC-6AA7BE9AB474}" type="slidenum">
              <a:rPr lang="en-US" smtClean="0"/>
              <a:pPr/>
              <a:t>26</a:t>
            </a:fld>
            <a:endParaRPr lang="en-US" dirty="0"/>
          </a:p>
        </p:txBody>
      </p:sp>
      <p:pic>
        <p:nvPicPr>
          <p:cNvPr id="5" name="Picture 4" descr="Someone feeding treats to a small white dog ">
            <a:extLst>
              <a:ext uri="{FF2B5EF4-FFF2-40B4-BE49-F238E27FC236}">
                <a16:creationId xmlns:a16="http://schemas.microsoft.com/office/drawing/2014/main" id="{411E4CEA-6E76-334D-B439-A4414748AC4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14801" y="3263946"/>
            <a:ext cx="4933950" cy="3308096"/>
          </a:xfrm>
          <a:prstGeom prst="rect">
            <a:avLst/>
          </a:prstGeom>
        </p:spPr>
      </p:pic>
      <p:sp>
        <p:nvSpPr>
          <p:cNvPr id="4" name="Footer Placeholder 3">
            <a:extLst>
              <a:ext uri="{FF2B5EF4-FFF2-40B4-BE49-F238E27FC236}">
                <a16:creationId xmlns:a16="http://schemas.microsoft.com/office/drawing/2014/main" id="{05DEEA07-1F73-9047-987B-B02A2AD98AAD}"/>
              </a:ext>
            </a:extLst>
          </p:cNvPr>
          <p:cNvSpPr>
            <a:spLocks noGrp="1"/>
          </p:cNvSpPr>
          <p:nvPr>
            <p:ph type="ftr" sz="quarter" idx="11"/>
          </p:nvPr>
        </p:nvSpPr>
        <p:spPr/>
        <p:txBody>
          <a:bodyPr/>
          <a:lstStyle/>
          <a:p>
            <a:r>
              <a:rPr lang="en-US"/>
              <a:t>© 2022 Pacific ADA Center</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FDD10-A80E-4672-AFD7-88FFE1805A65}"/>
              </a:ext>
            </a:extLst>
          </p:cNvPr>
          <p:cNvSpPr>
            <a:spLocks noGrp="1"/>
          </p:cNvSpPr>
          <p:nvPr>
            <p:ph type="title"/>
          </p:nvPr>
        </p:nvSpPr>
        <p:spPr>
          <a:xfrm>
            <a:off x="2057400" y="533400"/>
            <a:ext cx="8458200" cy="1219200"/>
          </a:xfrm>
        </p:spPr>
        <p:txBody>
          <a:bodyPr/>
          <a:lstStyle/>
          <a:p>
            <a:r>
              <a:rPr lang="en-US" sz="4400" dirty="0"/>
              <a:t>Number of Service Animals </a:t>
            </a:r>
          </a:p>
        </p:txBody>
      </p:sp>
      <p:sp>
        <p:nvSpPr>
          <p:cNvPr id="3" name="Content Placeholder 2">
            <a:extLst>
              <a:ext uri="{FF2B5EF4-FFF2-40B4-BE49-F238E27FC236}">
                <a16:creationId xmlns:a16="http://schemas.microsoft.com/office/drawing/2014/main" id="{982CA549-602E-4335-B58C-743D75E57F4E}"/>
              </a:ext>
            </a:extLst>
          </p:cNvPr>
          <p:cNvSpPr>
            <a:spLocks noGrp="1"/>
          </p:cNvSpPr>
          <p:nvPr>
            <p:ph idx="1"/>
          </p:nvPr>
        </p:nvSpPr>
        <p:spPr>
          <a:xfrm>
            <a:off x="2057400" y="1752601"/>
            <a:ext cx="8382000" cy="4373563"/>
          </a:xfrm>
        </p:spPr>
        <p:txBody>
          <a:bodyPr/>
          <a:lstStyle/>
          <a:p>
            <a:r>
              <a:rPr lang="en-US" dirty="0"/>
              <a:t>There is technically no limit on the number of service animals a person can use</a:t>
            </a:r>
          </a:p>
          <a:p>
            <a:r>
              <a:rPr lang="en-US" dirty="0"/>
              <a:t>It needs to be reasonable</a:t>
            </a:r>
          </a:p>
          <a:p>
            <a:r>
              <a:rPr lang="en-US" dirty="0"/>
              <a:t>Each service animal would need to do a task that can be described</a:t>
            </a:r>
          </a:p>
        </p:txBody>
      </p:sp>
      <p:pic>
        <p:nvPicPr>
          <p:cNvPr id="7" name="Picture 6" descr="Two golden retriever dogs wearing harnesses used by blind people">
            <a:extLst>
              <a:ext uri="{FF2B5EF4-FFF2-40B4-BE49-F238E27FC236}">
                <a16:creationId xmlns:a16="http://schemas.microsoft.com/office/drawing/2014/main" id="{8EBB1C09-1A7E-44E2-BB8E-871E035FF76C}"/>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6392" y="4109142"/>
            <a:ext cx="3790426" cy="2132115"/>
          </a:xfrm>
          <a:prstGeom prst="rect">
            <a:avLst/>
          </a:prstGeom>
        </p:spPr>
      </p:pic>
      <p:sp>
        <p:nvSpPr>
          <p:cNvPr id="5" name="Slide Number Placeholder 4">
            <a:extLst>
              <a:ext uri="{FF2B5EF4-FFF2-40B4-BE49-F238E27FC236}">
                <a16:creationId xmlns:a16="http://schemas.microsoft.com/office/drawing/2014/main" id="{FD884C30-02D7-4582-A319-BB955DF0581C}"/>
              </a:ext>
            </a:extLst>
          </p:cNvPr>
          <p:cNvSpPr>
            <a:spLocks noGrp="1"/>
          </p:cNvSpPr>
          <p:nvPr>
            <p:ph type="sldNum" sz="quarter" idx="12"/>
          </p:nvPr>
        </p:nvSpPr>
        <p:spPr/>
        <p:txBody>
          <a:bodyPr/>
          <a:lstStyle/>
          <a:p>
            <a:fld id="{A50DA06A-1166-4395-AA7F-B9873E214E3F}" type="slidenum">
              <a:rPr lang="en-US" smtClean="0"/>
              <a:pPr/>
              <a:t>27</a:t>
            </a:fld>
            <a:endParaRPr lang="en-US" dirty="0"/>
          </a:p>
        </p:txBody>
      </p:sp>
      <p:sp>
        <p:nvSpPr>
          <p:cNvPr id="4" name="Footer Placeholder 3">
            <a:extLst>
              <a:ext uri="{FF2B5EF4-FFF2-40B4-BE49-F238E27FC236}">
                <a16:creationId xmlns:a16="http://schemas.microsoft.com/office/drawing/2014/main" id="{C8EB02CF-6C12-524F-9B14-5608F6891FD7}"/>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1809182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5C252-8B23-4BD2-A2B1-A013384342F1}"/>
              </a:ext>
            </a:extLst>
          </p:cNvPr>
          <p:cNvSpPr>
            <a:spLocks noGrp="1"/>
          </p:cNvSpPr>
          <p:nvPr>
            <p:ph type="title"/>
          </p:nvPr>
        </p:nvSpPr>
        <p:spPr>
          <a:xfrm>
            <a:off x="2057400" y="685800"/>
            <a:ext cx="8229600" cy="725580"/>
          </a:xfrm>
        </p:spPr>
        <p:txBody>
          <a:bodyPr/>
          <a:lstStyle/>
          <a:p>
            <a:r>
              <a:rPr lang="en-US" sz="4400" dirty="0"/>
              <a:t>Dog Breeds</a:t>
            </a:r>
          </a:p>
        </p:txBody>
      </p:sp>
      <p:sp>
        <p:nvSpPr>
          <p:cNvPr id="3" name="Content Placeholder 2">
            <a:extLst>
              <a:ext uri="{FF2B5EF4-FFF2-40B4-BE49-F238E27FC236}">
                <a16:creationId xmlns:a16="http://schemas.microsoft.com/office/drawing/2014/main" id="{B26DABE3-6146-46A9-B123-B881357154B4}"/>
              </a:ext>
            </a:extLst>
          </p:cNvPr>
          <p:cNvSpPr>
            <a:spLocks noGrp="1"/>
          </p:cNvSpPr>
          <p:nvPr>
            <p:ph idx="1"/>
          </p:nvPr>
        </p:nvSpPr>
        <p:spPr/>
        <p:txBody>
          <a:bodyPr/>
          <a:lstStyle/>
          <a:p>
            <a:r>
              <a:rPr lang="en-US" dirty="0"/>
              <a:t>Service animals may not be restricted or excluded based on their breed</a:t>
            </a:r>
          </a:p>
          <a:p>
            <a:r>
              <a:rPr lang="en-US" dirty="0"/>
              <a:t>The key is the service animal’s behavior or conduct</a:t>
            </a:r>
          </a:p>
        </p:txBody>
      </p:sp>
      <p:pic>
        <p:nvPicPr>
          <p:cNvPr id="7" name="Picture 6" descr="Doberman lying on the grass">
            <a:extLst>
              <a:ext uri="{FF2B5EF4-FFF2-40B4-BE49-F238E27FC236}">
                <a16:creationId xmlns:a16="http://schemas.microsoft.com/office/drawing/2014/main" id="{F1B4A8B8-C77C-4A04-99F9-8F3B57D47E63}"/>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3553272"/>
            <a:ext cx="3399362" cy="2466529"/>
          </a:xfrm>
          <a:prstGeom prst="rect">
            <a:avLst/>
          </a:prstGeom>
        </p:spPr>
      </p:pic>
      <p:sp>
        <p:nvSpPr>
          <p:cNvPr id="5" name="Slide Number Placeholder 4">
            <a:extLst>
              <a:ext uri="{FF2B5EF4-FFF2-40B4-BE49-F238E27FC236}">
                <a16:creationId xmlns:a16="http://schemas.microsoft.com/office/drawing/2014/main" id="{67F35FF9-058E-48CF-AFEA-7CF8B27551F4}"/>
              </a:ext>
            </a:extLst>
          </p:cNvPr>
          <p:cNvSpPr>
            <a:spLocks noGrp="1"/>
          </p:cNvSpPr>
          <p:nvPr>
            <p:ph type="sldNum" sz="quarter" idx="12"/>
          </p:nvPr>
        </p:nvSpPr>
        <p:spPr/>
        <p:txBody>
          <a:bodyPr/>
          <a:lstStyle/>
          <a:p>
            <a:fld id="{A50DA06A-1166-4395-AA7F-B9873E214E3F}" type="slidenum">
              <a:rPr lang="en-US" smtClean="0"/>
              <a:pPr/>
              <a:t>28</a:t>
            </a:fld>
            <a:endParaRPr lang="en-US" dirty="0"/>
          </a:p>
        </p:txBody>
      </p:sp>
      <p:sp>
        <p:nvSpPr>
          <p:cNvPr id="4" name="Footer Placeholder 3">
            <a:extLst>
              <a:ext uri="{FF2B5EF4-FFF2-40B4-BE49-F238E27FC236}">
                <a16:creationId xmlns:a16="http://schemas.microsoft.com/office/drawing/2014/main" id="{1248BA32-523C-9243-B23C-1A8094F4C93F}"/>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1475875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33600" y="741806"/>
            <a:ext cx="8229600" cy="725580"/>
          </a:xfrm>
        </p:spPr>
        <p:txBody>
          <a:bodyPr>
            <a:normAutofit fontScale="90000"/>
          </a:bodyPr>
          <a:lstStyle/>
          <a:p>
            <a:r>
              <a:rPr lang="en-US" dirty="0"/>
              <a:t>Service Animals In Training</a:t>
            </a:r>
          </a:p>
        </p:txBody>
      </p:sp>
      <p:sp>
        <p:nvSpPr>
          <p:cNvPr id="5123" name="Rectangle 3"/>
          <p:cNvSpPr>
            <a:spLocks noGrp="1" noChangeArrowheads="1"/>
          </p:cNvSpPr>
          <p:nvPr>
            <p:ph idx="1"/>
          </p:nvPr>
        </p:nvSpPr>
        <p:spPr>
          <a:xfrm>
            <a:off x="2247900" y="2434778"/>
            <a:ext cx="7696200" cy="3886200"/>
          </a:xfrm>
        </p:spPr>
        <p:txBody>
          <a:bodyPr>
            <a:normAutofit/>
          </a:bodyPr>
          <a:lstStyle/>
          <a:p>
            <a:endParaRPr lang="en-US" dirty="0"/>
          </a:p>
          <a:p>
            <a:endParaRPr lang="en-US" dirty="0"/>
          </a:p>
          <a:p>
            <a:endParaRPr lang="en-US" dirty="0"/>
          </a:p>
          <a:p>
            <a:r>
              <a:rPr lang="en-US" dirty="0"/>
              <a:t>ADA does not cover service animals in training.</a:t>
            </a:r>
          </a:p>
          <a:p>
            <a:r>
              <a:rPr lang="en-US" dirty="0"/>
              <a:t>Look at your state law for coverage.</a:t>
            </a:r>
          </a:p>
        </p:txBody>
      </p:sp>
      <p:pic>
        <p:nvPicPr>
          <p:cNvPr id="9" name="Picture 8" descr="Puppy wearing a vest sleeping on some papers">
            <a:extLst>
              <a:ext uri="{FF2B5EF4-FFF2-40B4-BE49-F238E27FC236}">
                <a16:creationId xmlns:a16="http://schemas.microsoft.com/office/drawing/2014/main" id="{B4C44DA5-EF95-4125-82D2-1FE6A060E42D}"/>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1" y="1489156"/>
            <a:ext cx="2265413" cy="2716726"/>
          </a:xfrm>
          <a:prstGeom prst="rect">
            <a:avLst/>
          </a:prstGeom>
        </p:spPr>
      </p:pic>
      <p:sp>
        <p:nvSpPr>
          <p:cNvPr id="2" name="Slide Number Placeholder 1">
            <a:extLst>
              <a:ext uri="{FF2B5EF4-FFF2-40B4-BE49-F238E27FC236}">
                <a16:creationId xmlns:a16="http://schemas.microsoft.com/office/drawing/2014/main" id="{7850D958-09D7-4CE9-8CB1-35EA41A96CC2}"/>
              </a:ext>
            </a:extLst>
          </p:cNvPr>
          <p:cNvSpPr>
            <a:spLocks noGrp="1"/>
          </p:cNvSpPr>
          <p:nvPr>
            <p:ph type="sldNum" sz="quarter" idx="12"/>
          </p:nvPr>
        </p:nvSpPr>
        <p:spPr/>
        <p:txBody>
          <a:bodyPr/>
          <a:lstStyle/>
          <a:p>
            <a:fld id="{A50DA06A-1166-4395-AA7F-B9873E214E3F}" type="slidenum">
              <a:rPr lang="en-US" smtClean="0"/>
              <a:pPr/>
              <a:t>29</a:t>
            </a:fld>
            <a:endParaRPr lang="en-US" dirty="0"/>
          </a:p>
        </p:txBody>
      </p:sp>
      <p:sp>
        <p:nvSpPr>
          <p:cNvPr id="3" name="Footer Placeholder 2">
            <a:extLst>
              <a:ext uri="{FF2B5EF4-FFF2-40B4-BE49-F238E27FC236}">
                <a16:creationId xmlns:a16="http://schemas.microsoft.com/office/drawing/2014/main" id="{7737FF06-39C0-E54B-BBD5-DD5E549B451C}"/>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239717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5000" y="469232"/>
            <a:ext cx="8153400" cy="830997"/>
          </a:xfrm>
          <a:prstGeom prst="rect">
            <a:avLst/>
          </a:prstGeom>
          <a:noFill/>
        </p:spPr>
        <p:txBody>
          <a:bodyPr wrap="square" rtlCol="0">
            <a:spAutoFit/>
          </a:bodyPr>
          <a:lstStyle/>
          <a:p>
            <a:pPr algn="ctr"/>
            <a:r>
              <a:rPr lang="en-US" sz="4800" b="1" dirty="0">
                <a:latin typeface="+mj-lt"/>
                <a:cs typeface="Times New Roman" pitchFamily="18" charset="0"/>
              </a:rPr>
              <a:t>Pacific ADA Center</a:t>
            </a:r>
          </a:p>
        </p:txBody>
      </p:sp>
      <p:sp>
        <p:nvSpPr>
          <p:cNvPr id="2" name="Title 1"/>
          <p:cNvSpPr>
            <a:spLocks noGrp="1"/>
          </p:cNvSpPr>
          <p:nvPr>
            <p:ph type="title"/>
          </p:nvPr>
        </p:nvSpPr>
        <p:spPr>
          <a:xfrm>
            <a:off x="1714500" y="3356112"/>
            <a:ext cx="8534400" cy="2663689"/>
          </a:xfrm>
        </p:spPr>
        <p:txBody>
          <a:bodyPr>
            <a:normAutofit/>
          </a:bodyPr>
          <a:lstStyle/>
          <a:p>
            <a:pPr marL="274320" indent="-274320">
              <a:spcAft>
                <a:spcPts val="200"/>
              </a:spcAft>
              <a:defRPr/>
            </a:pPr>
            <a:r>
              <a:rPr lang="en-US" sz="3000" b="1" dirty="0">
                <a:cs typeface="Times New Roman" pitchFamily="18" charset="0"/>
              </a:rPr>
              <a:t>	</a:t>
            </a:r>
            <a:r>
              <a:rPr lang="en-US" sz="3300" b="1" dirty="0">
                <a:cs typeface="Times New Roman" pitchFamily="18" charset="0"/>
              </a:rPr>
              <a:t>Toll Free: 1-800-949-4232 (V/Relay) </a:t>
            </a:r>
            <a:br>
              <a:rPr lang="en-US" sz="3300" b="1" dirty="0">
                <a:cs typeface="Times New Roman" pitchFamily="18" charset="0"/>
              </a:rPr>
            </a:br>
            <a:r>
              <a:rPr lang="en-US" sz="3300" b="1" dirty="0" err="1">
                <a:cs typeface="Times New Roman" pitchFamily="18" charset="0"/>
              </a:rPr>
              <a:t>adatech@adapacific.org</a:t>
            </a:r>
            <a:br>
              <a:rPr lang="en-US" sz="3300" b="1" dirty="0">
                <a:cs typeface="Times New Roman" pitchFamily="18" charset="0"/>
              </a:rPr>
            </a:br>
            <a:r>
              <a:rPr lang="en-US" sz="3300" b="1" dirty="0" err="1">
                <a:cs typeface="Times New Roman" pitchFamily="18" charset="0"/>
              </a:rPr>
              <a:t>www.adapacific.org</a:t>
            </a:r>
            <a:endParaRPr lang="en-US" sz="3300" dirty="0">
              <a:cs typeface="Times New Roman" pitchFamily="18" charset="0"/>
            </a:endParaRPr>
          </a:p>
        </p:txBody>
      </p:sp>
      <p:pic>
        <p:nvPicPr>
          <p:cNvPr id="4" name="Picture 3" descr="Pacific ADA Center logo">
            <a:extLst>
              <a:ext uri="{FF2B5EF4-FFF2-40B4-BE49-F238E27FC236}">
                <a16:creationId xmlns:a16="http://schemas.microsoft.com/office/drawing/2014/main" id="{6E37FCCC-22C8-4117-804F-0BC45F54FE46}"/>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338" y="1447801"/>
            <a:ext cx="2856725" cy="1760739"/>
          </a:xfrm>
          <a:prstGeom prst="rect">
            <a:avLst/>
          </a:prstGeom>
        </p:spPr>
      </p:pic>
      <p:sp>
        <p:nvSpPr>
          <p:cNvPr id="14" name="Slide Number Placeholder 13"/>
          <p:cNvSpPr>
            <a:spLocks noGrp="1"/>
          </p:cNvSpPr>
          <p:nvPr>
            <p:ph type="sldNum" sz="quarter" idx="12"/>
          </p:nvPr>
        </p:nvSpPr>
        <p:spPr/>
        <p:txBody>
          <a:bodyPr/>
          <a:lstStyle/>
          <a:p>
            <a:fld id="{A50DA06A-1166-4395-AA7F-B9873E214E3F}" type="slidenum">
              <a:rPr lang="en-US" smtClean="0"/>
              <a:pPr/>
              <a:t>3</a:t>
            </a:fld>
            <a:endParaRPr lang="en-US" dirty="0"/>
          </a:p>
        </p:txBody>
      </p:sp>
      <p:sp>
        <p:nvSpPr>
          <p:cNvPr id="3" name="Footer Placeholder 2">
            <a:extLst>
              <a:ext uri="{FF2B5EF4-FFF2-40B4-BE49-F238E27FC236}">
                <a16:creationId xmlns:a16="http://schemas.microsoft.com/office/drawing/2014/main" id="{1E32E4C0-2BA8-1F4C-9853-720405D89526}"/>
              </a:ext>
            </a:extLst>
          </p:cNvPr>
          <p:cNvSpPr>
            <a:spLocks noGrp="1"/>
          </p:cNvSpPr>
          <p:nvPr>
            <p:ph type="ftr" sz="quarter" idx="11"/>
          </p:nvPr>
        </p:nvSpPr>
        <p:spPr/>
        <p:txBody>
          <a:bodyPr/>
          <a:lstStyle/>
          <a:p>
            <a:r>
              <a:rPr lang="en-US"/>
              <a:t>© 2022 Pacific ADA Center</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7FAFA-E937-4F24-AC63-C3CC10DDCBE6}"/>
              </a:ext>
            </a:extLst>
          </p:cNvPr>
          <p:cNvSpPr>
            <a:spLocks noGrp="1"/>
          </p:cNvSpPr>
          <p:nvPr>
            <p:ph type="title"/>
          </p:nvPr>
        </p:nvSpPr>
        <p:spPr/>
        <p:txBody>
          <a:bodyPr/>
          <a:lstStyle/>
          <a:p>
            <a:r>
              <a:rPr lang="en-US" sz="4400" dirty="0"/>
              <a:t>Other Animals</a:t>
            </a:r>
          </a:p>
        </p:txBody>
      </p:sp>
      <p:sp>
        <p:nvSpPr>
          <p:cNvPr id="3" name="Content Placeholder 2">
            <a:extLst>
              <a:ext uri="{FF2B5EF4-FFF2-40B4-BE49-F238E27FC236}">
                <a16:creationId xmlns:a16="http://schemas.microsoft.com/office/drawing/2014/main" id="{A96E7244-9768-4052-BFB6-9C239E0F739C}"/>
              </a:ext>
            </a:extLst>
          </p:cNvPr>
          <p:cNvSpPr>
            <a:spLocks noGrp="1"/>
          </p:cNvSpPr>
          <p:nvPr>
            <p:ph idx="1"/>
          </p:nvPr>
        </p:nvSpPr>
        <p:spPr/>
        <p:txBody>
          <a:bodyPr/>
          <a:lstStyle/>
          <a:p>
            <a:r>
              <a:rPr lang="en-US" dirty="0"/>
              <a:t>Animals other than dogs and miniature horses may be allowed in non-emergency shelters because the Fair Housing Act applies in addition to the ADA.</a:t>
            </a:r>
          </a:p>
          <a:p>
            <a:r>
              <a:rPr lang="en-US" dirty="0"/>
              <a:t>Emotional support animals</a:t>
            </a:r>
          </a:p>
          <a:p>
            <a:pPr marL="0" indent="0">
              <a:buNone/>
            </a:pPr>
            <a:r>
              <a:rPr lang="en-US" dirty="0"/>
              <a:t>    are not allowed in emergency</a:t>
            </a:r>
          </a:p>
          <a:p>
            <a:pPr marL="0" indent="0">
              <a:buNone/>
            </a:pPr>
            <a:r>
              <a:rPr lang="en-US" dirty="0"/>
              <a:t>    shelters</a:t>
            </a:r>
          </a:p>
        </p:txBody>
      </p:sp>
      <p:sp>
        <p:nvSpPr>
          <p:cNvPr id="5" name="Slide Number Placeholder 4">
            <a:extLst>
              <a:ext uri="{FF2B5EF4-FFF2-40B4-BE49-F238E27FC236}">
                <a16:creationId xmlns:a16="http://schemas.microsoft.com/office/drawing/2014/main" id="{7E7167AF-E316-4EC2-B817-DF26899DEAB1}"/>
              </a:ext>
            </a:extLst>
          </p:cNvPr>
          <p:cNvSpPr>
            <a:spLocks noGrp="1"/>
          </p:cNvSpPr>
          <p:nvPr>
            <p:ph type="sldNum" sz="quarter" idx="12"/>
          </p:nvPr>
        </p:nvSpPr>
        <p:spPr/>
        <p:txBody>
          <a:bodyPr/>
          <a:lstStyle/>
          <a:p>
            <a:fld id="{A50DA06A-1166-4395-AA7F-B9873E214E3F}" type="slidenum">
              <a:rPr lang="en-US" smtClean="0"/>
              <a:pPr/>
              <a:t>30</a:t>
            </a:fld>
            <a:endParaRPr lang="en-US" dirty="0"/>
          </a:p>
        </p:txBody>
      </p:sp>
      <p:pic>
        <p:nvPicPr>
          <p:cNvPr id="6" name="Picture 5" descr="Tabby cat wearing a green vest">
            <a:extLst>
              <a:ext uri="{FF2B5EF4-FFF2-40B4-BE49-F238E27FC236}">
                <a16:creationId xmlns:a16="http://schemas.microsoft.com/office/drawing/2014/main" id="{B0FB94E5-B427-4D23-B566-8C853EE9FC06}"/>
              </a:ext>
              <a:ext uri="{C183D7F6-B498-43B3-948B-1728B52AA6E4}">
                <adec:decorative xmlns:adec="http://schemas.microsoft.com/office/drawing/2017/decorative" val="0"/>
              </a:ext>
            </a:extLst>
          </p:cNvPr>
          <p:cNvPicPr>
            <a:picLocks noChangeAspect="1"/>
          </p:cNvPicPr>
          <p:nvPr/>
        </p:nvPicPr>
        <p:blipFill>
          <a:blip r:embed="rId2" cstate="print"/>
          <a:srcRect/>
          <a:stretch>
            <a:fillRect/>
          </a:stretch>
        </p:blipFill>
        <p:spPr bwMode="auto">
          <a:xfrm>
            <a:off x="7646395" y="3499379"/>
            <a:ext cx="2995210" cy="2209800"/>
          </a:xfrm>
          <a:prstGeom prst="rect">
            <a:avLst/>
          </a:prstGeom>
          <a:noFill/>
          <a:ln w="9525">
            <a:noFill/>
            <a:miter lim="800000"/>
            <a:headEnd/>
            <a:tailEnd/>
          </a:ln>
        </p:spPr>
      </p:pic>
      <p:sp>
        <p:nvSpPr>
          <p:cNvPr id="4" name="Footer Placeholder 3">
            <a:extLst>
              <a:ext uri="{FF2B5EF4-FFF2-40B4-BE49-F238E27FC236}">
                <a16:creationId xmlns:a16="http://schemas.microsoft.com/office/drawing/2014/main" id="{870E2DD9-2994-C940-BA52-355522AA9550}"/>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3094541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FD624-DD92-416A-BCD8-DDADB8748BB2}"/>
              </a:ext>
            </a:extLst>
          </p:cNvPr>
          <p:cNvSpPr>
            <a:spLocks noGrp="1"/>
          </p:cNvSpPr>
          <p:nvPr>
            <p:ph type="title"/>
          </p:nvPr>
        </p:nvSpPr>
        <p:spPr>
          <a:xfrm>
            <a:off x="1676400" y="731837"/>
            <a:ext cx="8763000" cy="1249363"/>
          </a:xfrm>
        </p:spPr>
        <p:txBody>
          <a:bodyPr/>
          <a:lstStyle/>
          <a:p>
            <a:r>
              <a:rPr lang="en-US" sz="4400" dirty="0"/>
              <a:t>ADA Defenses Regarding Service Animals</a:t>
            </a:r>
          </a:p>
        </p:txBody>
      </p:sp>
      <p:sp>
        <p:nvSpPr>
          <p:cNvPr id="3" name="Content Placeholder 2">
            <a:extLst>
              <a:ext uri="{FF2B5EF4-FFF2-40B4-BE49-F238E27FC236}">
                <a16:creationId xmlns:a16="http://schemas.microsoft.com/office/drawing/2014/main" id="{2FA6B8C3-4B4D-46E0-840F-F3C4EAD74E97}"/>
              </a:ext>
            </a:extLst>
          </p:cNvPr>
          <p:cNvSpPr>
            <a:spLocks noGrp="1"/>
          </p:cNvSpPr>
          <p:nvPr>
            <p:ph idx="1"/>
          </p:nvPr>
        </p:nvSpPr>
        <p:spPr>
          <a:xfrm>
            <a:off x="1752600" y="2057401"/>
            <a:ext cx="8686800" cy="4481512"/>
          </a:xfrm>
        </p:spPr>
        <p:txBody>
          <a:bodyPr>
            <a:normAutofit fontScale="92500" lnSpcReduction="10000"/>
          </a:bodyPr>
          <a:lstStyle/>
          <a:p>
            <a:pPr marL="0" indent="0">
              <a:buNone/>
            </a:pPr>
            <a:r>
              <a:rPr lang="en-US" sz="3400" b="1" dirty="0"/>
              <a:t>Fundamental Alteration</a:t>
            </a:r>
          </a:p>
          <a:p>
            <a:pPr marL="0" indent="0">
              <a:buNone/>
            </a:pPr>
            <a:r>
              <a:rPr lang="en-US" sz="3400" dirty="0"/>
              <a:t>A service animal could “fundamentally alter” the nature of the services provided (e.g., at a zoo where it disturbs other animals)</a:t>
            </a:r>
          </a:p>
          <a:p>
            <a:endParaRPr lang="en-US" dirty="0"/>
          </a:p>
          <a:p>
            <a:pPr marL="0" indent="0">
              <a:buNone/>
            </a:pPr>
            <a:r>
              <a:rPr lang="en-US" sz="3400" b="1" dirty="0"/>
              <a:t>Direct Threat</a:t>
            </a:r>
          </a:p>
          <a:p>
            <a:pPr marL="0" indent="0">
              <a:buNone/>
            </a:pPr>
            <a:r>
              <a:rPr lang="en-US" sz="3400" dirty="0"/>
              <a:t>The service animal could pose a “direct threat” to the health or safety of others that cannot be reduced  or eliminated by another reasonable modification.</a:t>
            </a:r>
          </a:p>
        </p:txBody>
      </p:sp>
      <p:sp>
        <p:nvSpPr>
          <p:cNvPr id="5" name="Slide Number Placeholder 4">
            <a:extLst>
              <a:ext uri="{FF2B5EF4-FFF2-40B4-BE49-F238E27FC236}">
                <a16:creationId xmlns:a16="http://schemas.microsoft.com/office/drawing/2014/main" id="{4D887570-47DA-4764-8CA5-7D376FE4B53A}"/>
              </a:ext>
            </a:extLst>
          </p:cNvPr>
          <p:cNvSpPr>
            <a:spLocks noGrp="1"/>
          </p:cNvSpPr>
          <p:nvPr>
            <p:ph type="sldNum" sz="quarter" idx="12"/>
          </p:nvPr>
        </p:nvSpPr>
        <p:spPr/>
        <p:txBody>
          <a:bodyPr/>
          <a:lstStyle/>
          <a:p>
            <a:fld id="{A50DA06A-1166-4395-AA7F-B9873E214E3F}" type="slidenum">
              <a:rPr lang="en-US" smtClean="0"/>
              <a:pPr/>
              <a:t>31</a:t>
            </a:fld>
            <a:endParaRPr lang="en-US" dirty="0"/>
          </a:p>
        </p:txBody>
      </p:sp>
      <p:sp>
        <p:nvSpPr>
          <p:cNvPr id="4" name="Footer Placeholder 3">
            <a:extLst>
              <a:ext uri="{FF2B5EF4-FFF2-40B4-BE49-F238E27FC236}">
                <a16:creationId xmlns:a16="http://schemas.microsoft.com/office/drawing/2014/main" id="{649C4972-DC82-F440-9BF9-021B1104FB3E}"/>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52098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7A859-7E09-234C-804B-88A6459D167C}"/>
              </a:ext>
            </a:extLst>
          </p:cNvPr>
          <p:cNvSpPr>
            <a:spLocks noGrp="1"/>
          </p:cNvSpPr>
          <p:nvPr>
            <p:ph type="ctrTitle"/>
          </p:nvPr>
        </p:nvSpPr>
        <p:spPr>
          <a:xfrm>
            <a:off x="2209800" y="1485900"/>
            <a:ext cx="7772400" cy="3886200"/>
          </a:xfrm>
        </p:spPr>
        <p:txBody>
          <a:bodyPr>
            <a:normAutofit/>
          </a:bodyPr>
          <a:lstStyle/>
          <a:p>
            <a:r>
              <a:rPr lang="en-US" sz="5400" b="1" dirty="0"/>
              <a:t>Laws and Guidelines That Apply to Service Animals, Emotional Support Animals and Pets</a:t>
            </a:r>
          </a:p>
        </p:txBody>
      </p:sp>
    </p:spTree>
    <p:extLst>
      <p:ext uri="{BB962C8B-B14F-4D97-AF65-F5344CB8AC3E}">
        <p14:creationId xmlns:p14="http://schemas.microsoft.com/office/powerpoint/2010/main" val="3908610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2EBA2-F830-9D4F-8043-81B7DC194057}"/>
              </a:ext>
            </a:extLst>
          </p:cNvPr>
          <p:cNvSpPr>
            <a:spLocks noGrp="1"/>
          </p:cNvSpPr>
          <p:nvPr>
            <p:ph type="title"/>
          </p:nvPr>
        </p:nvSpPr>
        <p:spPr/>
        <p:txBody>
          <a:bodyPr/>
          <a:lstStyle/>
          <a:p>
            <a:r>
              <a:rPr lang="en-US" dirty="0"/>
              <a:t>Establishing FEMA</a:t>
            </a:r>
          </a:p>
        </p:txBody>
      </p:sp>
      <p:sp>
        <p:nvSpPr>
          <p:cNvPr id="3" name="Content Placeholder 2">
            <a:extLst>
              <a:ext uri="{FF2B5EF4-FFF2-40B4-BE49-F238E27FC236}">
                <a16:creationId xmlns:a16="http://schemas.microsoft.com/office/drawing/2014/main" id="{0391C476-900E-C54E-B434-94D83FFEDB47}"/>
              </a:ext>
            </a:extLst>
          </p:cNvPr>
          <p:cNvSpPr>
            <a:spLocks noGrp="1"/>
          </p:cNvSpPr>
          <p:nvPr>
            <p:ph idx="1"/>
          </p:nvPr>
        </p:nvSpPr>
        <p:spPr/>
        <p:txBody>
          <a:bodyPr/>
          <a:lstStyle/>
          <a:p>
            <a:r>
              <a:rPr lang="en-US" dirty="0"/>
              <a:t>The Federal Emergency Management Agency (FEMA) was established in 1979 under President Jimmy Carter.</a:t>
            </a:r>
          </a:p>
          <a:p>
            <a:r>
              <a:rPr lang="en-US" dirty="0"/>
              <a:t>In 2003, FEMA became part of the U.S. Department of Homeland Security.</a:t>
            </a:r>
          </a:p>
        </p:txBody>
      </p:sp>
      <p:sp>
        <p:nvSpPr>
          <p:cNvPr id="4" name="Slide Number Placeholder 3">
            <a:extLst>
              <a:ext uri="{FF2B5EF4-FFF2-40B4-BE49-F238E27FC236}">
                <a16:creationId xmlns:a16="http://schemas.microsoft.com/office/drawing/2014/main" id="{9EEC375F-8FE4-0E4B-9D90-001D91DECE0F}"/>
              </a:ext>
            </a:extLst>
          </p:cNvPr>
          <p:cNvSpPr>
            <a:spLocks noGrp="1"/>
          </p:cNvSpPr>
          <p:nvPr>
            <p:ph type="sldNum" sz="quarter" idx="12"/>
          </p:nvPr>
        </p:nvSpPr>
        <p:spPr/>
        <p:txBody>
          <a:bodyPr/>
          <a:lstStyle/>
          <a:p>
            <a:fld id="{A50DA06A-1166-4395-AA7F-B9873E214E3F}" type="slidenum">
              <a:rPr lang="en-US" smtClean="0"/>
              <a:pPr/>
              <a:t>33</a:t>
            </a:fld>
            <a:endParaRPr lang="en-US" dirty="0"/>
          </a:p>
        </p:txBody>
      </p:sp>
      <p:sp>
        <p:nvSpPr>
          <p:cNvPr id="5" name="Footer Placeholder 4">
            <a:extLst>
              <a:ext uri="{FF2B5EF4-FFF2-40B4-BE49-F238E27FC236}">
                <a16:creationId xmlns:a16="http://schemas.microsoft.com/office/drawing/2014/main" id="{A7D42237-F1EB-9247-9ADC-417D17E00CA2}"/>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1198481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1BD5F-73DD-E541-89EB-CFDE8C84D6BD}"/>
              </a:ext>
            </a:extLst>
          </p:cNvPr>
          <p:cNvSpPr>
            <a:spLocks noGrp="1"/>
          </p:cNvSpPr>
          <p:nvPr>
            <p:ph type="title"/>
          </p:nvPr>
        </p:nvSpPr>
        <p:spPr/>
        <p:txBody>
          <a:bodyPr/>
          <a:lstStyle/>
          <a:p>
            <a:r>
              <a:rPr lang="en-US" dirty="0"/>
              <a:t>FEMA Service Animal Definition</a:t>
            </a:r>
          </a:p>
        </p:txBody>
      </p:sp>
      <p:sp>
        <p:nvSpPr>
          <p:cNvPr id="3" name="Content Placeholder 2">
            <a:extLst>
              <a:ext uri="{FF2B5EF4-FFF2-40B4-BE49-F238E27FC236}">
                <a16:creationId xmlns:a16="http://schemas.microsoft.com/office/drawing/2014/main" id="{64705E48-B96A-4843-8A1C-62B3CE1B9B08}"/>
              </a:ext>
            </a:extLst>
          </p:cNvPr>
          <p:cNvSpPr>
            <a:spLocks noGrp="1"/>
          </p:cNvSpPr>
          <p:nvPr>
            <p:ph idx="1"/>
          </p:nvPr>
        </p:nvSpPr>
        <p:spPr>
          <a:xfrm>
            <a:off x="990600" y="1752600"/>
            <a:ext cx="10439400" cy="4800600"/>
          </a:xfrm>
        </p:spPr>
        <p:txBody>
          <a:bodyPr>
            <a:normAutofit/>
          </a:bodyPr>
          <a:lstStyle/>
          <a:p>
            <a:r>
              <a:rPr lang="en-US" dirty="0"/>
              <a:t>Same as U.S. Department of Transportation ADA Definition</a:t>
            </a:r>
          </a:p>
          <a:p>
            <a:r>
              <a:rPr lang="en-US" dirty="0"/>
              <a:t>“Any guide dog, signal dog, </a:t>
            </a:r>
            <a:r>
              <a:rPr lang="en-US" b="1" dirty="0"/>
              <a:t>or other animal </a:t>
            </a:r>
            <a:r>
              <a:rPr lang="en-US" dirty="0"/>
              <a:t>individually trained to provide assistance to an individual with a disability, including, but not limited to, guiding individuals with impaired vision, alerting individuals with impaired hearing to intruders or sounds, providing minimal protection or rescue work, pulling a wheelchair, or fetching dropped items.” [emphasis added]</a:t>
            </a:r>
          </a:p>
          <a:p>
            <a:endParaRPr lang="en-US" dirty="0"/>
          </a:p>
        </p:txBody>
      </p:sp>
      <p:sp>
        <p:nvSpPr>
          <p:cNvPr id="4" name="Slide Number Placeholder 3">
            <a:extLst>
              <a:ext uri="{FF2B5EF4-FFF2-40B4-BE49-F238E27FC236}">
                <a16:creationId xmlns:a16="http://schemas.microsoft.com/office/drawing/2014/main" id="{07E762FA-5F83-BC4C-A012-C9A862C80135}"/>
              </a:ext>
            </a:extLst>
          </p:cNvPr>
          <p:cNvSpPr>
            <a:spLocks noGrp="1"/>
          </p:cNvSpPr>
          <p:nvPr>
            <p:ph type="sldNum" sz="quarter" idx="12"/>
          </p:nvPr>
        </p:nvSpPr>
        <p:spPr/>
        <p:txBody>
          <a:bodyPr/>
          <a:lstStyle/>
          <a:p>
            <a:fld id="{A50DA06A-1166-4395-AA7F-B9873E214E3F}" type="slidenum">
              <a:rPr lang="en-US" smtClean="0"/>
              <a:pPr/>
              <a:t>34</a:t>
            </a:fld>
            <a:endParaRPr lang="en-US" dirty="0"/>
          </a:p>
        </p:txBody>
      </p:sp>
      <p:sp>
        <p:nvSpPr>
          <p:cNvPr id="5" name="Footer Placeholder 4">
            <a:extLst>
              <a:ext uri="{FF2B5EF4-FFF2-40B4-BE49-F238E27FC236}">
                <a16:creationId xmlns:a16="http://schemas.microsoft.com/office/drawing/2014/main" id="{80D491F1-3AB6-5C41-B107-EC355A686B49}"/>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1876759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8B6D5-FF0F-B647-B961-99F646373489}"/>
              </a:ext>
            </a:extLst>
          </p:cNvPr>
          <p:cNvSpPr>
            <a:spLocks noGrp="1"/>
          </p:cNvSpPr>
          <p:nvPr>
            <p:ph type="title"/>
          </p:nvPr>
        </p:nvSpPr>
        <p:spPr>
          <a:xfrm>
            <a:off x="1828800" y="731837"/>
            <a:ext cx="8610600" cy="1020764"/>
          </a:xfrm>
        </p:spPr>
        <p:txBody>
          <a:bodyPr/>
          <a:lstStyle/>
          <a:p>
            <a:r>
              <a:rPr lang="en-US" dirty="0"/>
              <a:t>National Response Framework </a:t>
            </a:r>
          </a:p>
        </p:txBody>
      </p:sp>
      <p:sp>
        <p:nvSpPr>
          <p:cNvPr id="3" name="Content Placeholder 2">
            <a:extLst>
              <a:ext uri="{FF2B5EF4-FFF2-40B4-BE49-F238E27FC236}">
                <a16:creationId xmlns:a16="http://schemas.microsoft.com/office/drawing/2014/main" id="{8E4BD8FC-ABFB-C348-BD9E-97635A1C90E6}"/>
              </a:ext>
            </a:extLst>
          </p:cNvPr>
          <p:cNvSpPr>
            <a:spLocks noGrp="1"/>
          </p:cNvSpPr>
          <p:nvPr>
            <p:ph idx="1"/>
          </p:nvPr>
        </p:nvSpPr>
        <p:spPr>
          <a:xfrm>
            <a:off x="990600" y="1752602"/>
            <a:ext cx="10439400" cy="4800599"/>
          </a:xfrm>
        </p:spPr>
        <p:txBody>
          <a:bodyPr>
            <a:normAutofit/>
          </a:bodyPr>
          <a:lstStyle/>
          <a:p>
            <a:r>
              <a:rPr lang="en-US" dirty="0"/>
              <a:t>A document that establishes a comprehensive, national, all-hazards approach to emergency response. </a:t>
            </a:r>
          </a:p>
          <a:p>
            <a:r>
              <a:rPr lang="en-US" dirty="0"/>
              <a:t>Identifies the key response principles, roles and structures that organize a national response. </a:t>
            </a:r>
          </a:p>
          <a:p>
            <a:r>
              <a:rPr lang="en-US" dirty="0"/>
              <a:t>Describes how communities, Tribes, States, the Federal Government and private-sector nongovernmental partners apply key response principles for a coordinated and effective nationwide response.</a:t>
            </a:r>
          </a:p>
          <a:p>
            <a:endParaRPr lang="en-US" dirty="0"/>
          </a:p>
        </p:txBody>
      </p:sp>
      <p:sp>
        <p:nvSpPr>
          <p:cNvPr id="4" name="Slide Number Placeholder 3">
            <a:extLst>
              <a:ext uri="{FF2B5EF4-FFF2-40B4-BE49-F238E27FC236}">
                <a16:creationId xmlns:a16="http://schemas.microsoft.com/office/drawing/2014/main" id="{DAA9779F-0A6A-3649-93A8-A6D03DF2D138}"/>
              </a:ext>
            </a:extLst>
          </p:cNvPr>
          <p:cNvSpPr>
            <a:spLocks noGrp="1"/>
          </p:cNvSpPr>
          <p:nvPr>
            <p:ph type="sldNum" sz="quarter" idx="12"/>
          </p:nvPr>
        </p:nvSpPr>
        <p:spPr/>
        <p:txBody>
          <a:bodyPr/>
          <a:lstStyle/>
          <a:p>
            <a:fld id="{A50DA06A-1166-4395-AA7F-B9873E214E3F}" type="slidenum">
              <a:rPr lang="en-US" smtClean="0"/>
              <a:pPr/>
              <a:t>35</a:t>
            </a:fld>
            <a:endParaRPr lang="en-US" dirty="0"/>
          </a:p>
        </p:txBody>
      </p:sp>
      <p:sp>
        <p:nvSpPr>
          <p:cNvPr id="5" name="Footer Placeholder 4">
            <a:extLst>
              <a:ext uri="{FF2B5EF4-FFF2-40B4-BE49-F238E27FC236}">
                <a16:creationId xmlns:a16="http://schemas.microsoft.com/office/drawing/2014/main" id="{6CE3C32B-C86B-E745-B143-96131155EC76}"/>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2252212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8460D-F144-1545-9C99-EC958B75B7D2}"/>
              </a:ext>
            </a:extLst>
          </p:cNvPr>
          <p:cNvSpPr>
            <a:spLocks noGrp="1"/>
          </p:cNvSpPr>
          <p:nvPr>
            <p:ph type="title"/>
          </p:nvPr>
        </p:nvSpPr>
        <p:spPr>
          <a:xfrm>
            <a:off x="1828800" y="914400"/>
            <a:ext cx="8458200" cy="1295400"/>
          </a:xfrm>
        </p:spPr>
        <p:txBody>
          <a:bodyPr/>
          <a:lstStyle/>
          <a:p>
            <a:r>
              <a:rPr lang="en-US" dirty="0"/>
              <a:t>Robert T. Stafford Disaster Relief and Emergency Assistance Act</a:t>
            </a:r>
          </a:p>
        </p:txBody>
      </p:sp>
      <p:sp>
        <p:nvSpPr>
          <p:cNvPr id="3" name="Content Placeholder 2">
            <a:extLst>
              <a:ext uri="{FF2B5EF4-FFF2-40B4-BE49-F238E27FC236}">
                <a16:creationId xmlns:a16="http://schemas.microsoft.com/office/drawing/2014/main" id="{0A93F9F2-CB57-554C-9638-9BCF196F8FE5}"/>
              </a:ext>
            </a:extLst>
          </p:cNvPr>
          <p:cNvSpPr>
            <a:spLocks noGrp="1"/>
          </p:cNvSpPr>
          <p:nvPr>
            <p:ph idx="1"/>
          </p:nvPr>
        </p:nvSpPr>
        <p:spPr>
          <a:xfrm>
            <a:off x="1066800" y="2438401"/>
            <a:ext cx="10134600" cy="3687763"/>
          </a:xfrm>
        </p:spPr>
        <p:txBody>
          <a:bodyPr>
            <a:normAutofit/>
          </a:bodyPr>
          <a:lstStyle/>
          <a:p>
            <a:r>
              <a:rPr lang="en-US" dirty="0"/>
              <a:t>Known as the Stafford Act.</a:t>
            </a:r>
          </a:p>
          <a:p>
            <a:r>
              <a:rPr lang="en-US" dirty="0"/>
              <a:t>Federal law designed to bring an orderly and systematic means of federal natural disaster assistance for tribal, state and local governments in carrying out their responsibilities to aid citizens.</a:t>
            </a:r>
          </a:p>
          <a:p>
            <a:r>
              <a:rPr lang="en-US" dirty="0"/>
              <a:t>Passed in 1988.</a:t>
            </a:r>
          </a:p>
        </p:txBody>
      </p:sp>
      <p:sp>
        <p:nvSpPr>
          <p:cNvPr id="4" name="Slide Number Placeholder 3">
            <a:extLst>
              <a:ext uri="{FF2B5EF4-FFF2-40B4-BE49-F238E27FC236}">
                <a16:creationId xmlns:a16="http://schemas.microsoft.com/office/drawing/2014/main" id="{DD77DC7A-F236-E743-82E7-0DBD75770417}"/>
              </a:ext>
            </a:extLst>
          </p:cNvPr>
          <p:cNvSpPr>
            <a:spLocks noGrp="1"/>
          </p:cNvSpPr>
          <p:nvPr>
            <p:ph type="sldNum" sz="quarter" idx="12"/>
          </p:nvPr>
        </p:nvSpPr>
        <p:spPr/>
        <p:txBody>
          <a:bodyPr/>
          <a:lstStyle/>
          <a:p>
            <a:fld id="{A50DA06A-1166-4395-AA7F-B9873E214E3F}" type="slidenum">
              <a:rPr lang="en-US" smtClean="0"/>
              <a:pPr/>
              <a:t>36</a:t>
            </a:fld>
            <a:endParaRPr lang="en-US" dirty="0"/>
          </a:p>
        </p:txBody>
      </p:sp>
      <p:sp>
        <p:nvSpPr>
          <p:cNvPr id="5" name="Footer Placeholder 4">
            <a:extLst>
              <a:ext uri="{FF2B5EF4-FFF2-40B4-BE49-F238E27FC236}">
                <a16:creationId xmlns:a16="http://schemas.microsoft.com/office/drawing/2014/main" id="{E4C91A4C-C732-EB43-86C3-5C6851CA4C76}"/>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4235360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FC1D-AC8F-D349-BC2A-DCFE65ED68DC}"/>
              </a:ext>
            </a:extLst>
          </p:cNvPr>
          <p:cNvSpPr>
            <a:spLocks noGrp="1"/>
          </p:cNvSpPr>
          <p:nvPr>
            <p:ph type="title"/>
          </p:nvPr>
        </p:nvSpPr>
        <p:spPr>
          <a:xfrm>
            <a:off x="2057400" y="380318"/>
            <a:ext cx="8187070" cy="1259663"/>
          </a:xfrm>
        </p:spPr>
        <p:txBody>
          <a:bodyPr/>
          <a:lstStyle/>
          <a:p>
            <a:r>
              <a:rPr lang="en-US" dirty="0"/>
              <a:t>Things Changed After </a:t>
            </a:r>
            <a:br>
              <a:rPr lang="en-US" dirty="0"/>
            </a:br>
            <a:r>
              <a:rPr lang="en-US" dirty="0"/>
              <a:t>Hurricane Katrina</a:t>
            </a:r>
          </a:p>
        </p:txBody>
      </p:sp>
      <p:sp>
        <p:nvSpPr>
          <p:cNvPr id="3" name="Content Placeholder 2">
            <a:extLst>
              <a:ext uri="{FF2B5EF4-FFF2-40B4-BE49-F238E27FC236}">
                <a16:creationId xmlns:a16="http://schemas.microsoft.com/office/drawing/2014/main" id="{AA2D9630-4966-434E-9386-0F1B979EEAEA}"/>
              </a:ext>
            </a:extLst>
          </p:cNvPr>
          <p:cNvSpPr>
            <a:spLocks noGrp="1"/>
          </p:cNvSpPr>
          <p:nvPr>
            <p:ph idx="1"/>
          </p:nvPr>
        </p:nvSpPr>
        <p:spPr>
          <a:xfrm>
            <a:off x="1066800" y="1828801"/>
            <a:ext cx="10515600" cy="4648883"/>
          </a:xfrm>
        </p:spPr>
        <p:txBody>
          <a:bodyPr>
            <a:normAutofit/>
          </a:bodyPr>
          <a:lstStyle/>
          <a:p>
            <a:pPr marL="0" indent="0">
              <a:buNone/>
            </a:pPr>
            <a:r>
              <a:rPr lang="en-US" dirty="0"/>
              <a:t>After Hurricane Katrina hit New Orleans and the Gulf Coast in 2005, several significant failures led to changes in:</a:t>
            </a:r>
          </a:p>
          <a:p>
            <a:pPr lvl="1"/>
            <a:r>
              <a:rPr lang="en-US" dirty="0"/>
              <a:t>unified management of the national response;</a:t>
            </a:r>
          </a:p>
          <a:p>
            <a:pPr lvl="1"/>
            <a:r>
              <a:rPr lang="en-US" dirty="0"/>
              <a:t>command and control structures within the Federal government; </a:t>
            </a:r>
          </a:p>
          <a:p>
            <a:pPr lvl="1"/>
            <a:r>
              <a:rPr lang="en-US" dirty="0"/>
              <a:t>knowledge of tribal, state and local preparedness plans; and </a:t>
            </a:r>
          </a:p>
          <a:p>
            <a:pPr lvl="1"/>
            <a:r>
              <a:rPr lang="en-US" dirty="0"/>
              <a:t>regional planning and coordination</a:t>
            </a:r>
          </a:p>
        </p:txBody>
      </p:sp>
      <p:sp>
        <p:nvSpPr>
          <p:cNvPr id="4" name="Slide Number Placeholder 3">
            <a:extLst>
              <a:ext uri="{FF2B5EF4-FFF2-40B4-BE49-F238E27FC236}">
                <a16:creationId xmlns:a16="http://schemas.microsoft.com/office/drawing/2014/main" id="{EB58CA05-B25E-4B4B-92DA-A64EA0BD4D1B}"/>
              </a:ext>
            </a:extLst>
          </p:cNvPr>
          <p:cNvSpPr>
            <a:spLocks noGrp="1"/>
          </p:cNvSpPr>
          <p:nvPr>
            <p:ph type="sldNum" sz="quarter" idx="12"/>
          </p:nvPr>
        </p:nvSpPr>
        <p:spPr/>
        <p:txBody>
          <a:bodyPr/>
          <a:lstStyle/>
          <a:p>
            <a:fld id="{A50DA06A-1166-4395-AA7F-B9873E214E3F}" type="slidenum">
              <a:rPr lang="en-US" smtClean="0"/>
              <a:pPr/>
              <a:t>37</a:t>
            </a:fld>
            <a:endParaRPr lang="en-US" dirty="0"/>
          </a:p>
        </p:txBody>
      </p:sp>
      <p:sp>
        <p:nvSpPr>
          <p:cNvPr id="5" name="Footer Placeholder 4">
            <a:extLst>
              <a:ext uri="{FF2B5EF4-FFF2-40B4-BE49-F238E27FC236}">
                <a16:creationId xmlns:a16="http://schemas.microsoft.com/office/drawing/2014/main" id="{01FAB858-EE94-CC49-B933-747C6D563A3C}"/>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227200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6953-96FC-804E-8B6E-7A2E7AB76090}"/>
              </a:ext>
            </a:extLst>
          </p:cNvPr>
          <p:cNvSpPr>
            <a:spLocks noGrp="1"/>
          </p:cNvSpPr>
          <p:nvPr>
            <p:ph type="title"/>
          </p:nvPr>
        </p:nvSpPr>
        <p:spPr>
          <a:xfrm>
            <a:off x="1676400" y="609600"/>
            <a:ext cx="8839200" cy="990600"/>
          </a:xfrm>
        </p:spPr>
        <p:txBody>
          <a:bodyPr/>
          <a:lstStyle/>
          <a:p>
            <a:r>
              <a:rPr lang="en-US" sz="4400" dirty="0"/>
              <a:t>Post-Katrina Emergency Management Reform Act (PKEMRA)</a:t>
            </a:r>
          </a:p>
        </p:txBody>
      </p:sp>
      <p:sp>
        <p:nvSpPr>
          <p:cNvPr id="3" name="Content Placeholder 2">
            <a:extLst>
              <a:ext uri="{FF2B5EF4-FFF2-40B4-BE49-F238E27FC236}">
                <a16:creationId xmlns:a16="http://schemas.microsoft.com/office/drawing/2014/main" id="{3DF06E4E-74AB-3A4B-9F33-F77C04E8460B}"/>
              </a:ext>
            </a:extLst>
          </p:cNvPr>
          <p:cNvSpPr>
            <a:spLocks noGrp="1"/>
          </p:cNvSpPr>
          <p:nvPr>
            <p:ph idx="1"/>
          </p:nvPr>
        </p:nvSpPr>
        <p:spPr>
          <a:xfrm>
            <a:off x="914400" y="1905001"/>
            <a:ext cx="10363200" cy="4816475"/>
          </a:xfrm>
        </p:spPr>
        <p:txBody>
          <a:bodyPr>
            <a:noAutofit/>
          </a:bodyPr>
          <a:lstStyle/>
          <a:p>
            <a:r>
              <a:rPr lang="en-US" sz="3000" dirty="0"/>
              <a:t>Amendment to Stafford Act to designate FEMA as the sole primary federal agency for emergency response.</a:t>
            </a:r>
          </a:p>
          <a:p>
            <a:r>
              <a:rPr lang="en-US" sz="3000" dirty="0"/>
              <a:t>Directs FEMA to appoint a Disability Coordinator to ensure that the needs of individuals with disabilities are addressed in emergency preparedness and disaster relief.</a:t>
            </a:r>
          </a:p>
          <a:p>
            <a:r>
              <a:rPr lang="en-US" sz="3000" dirty="0"/>
              <a:t>Allows FEMA to ensure and reimburse pet and service animal rescue and shelter expenses with help from other agencies.</a:t>
            </a:r>
          </a:p>
          <a:p>
            <a:r>
              <a:rPr lang="en-US" sz="3000" dirty="0"/>
              <a:t>Passed in 2006.</a:t>
            </a:r>
            <a:br>
              <a:rPr lang="en-US" sz="3000" dirty="0"/>
            </a:br>
            <a:endParaRPr lang="en-US" sz="3000" dirty="0"/>
          </a:p>
        </p:txBody>
      </p:sp>
      <p:sp>
        <p:nvSpPr>
          <p:cNvPr id="4" name="Slide Number Placeholder 3">
            <a:extLst>
              <a:ext uri="{FF2B5EF4-FFF2-40B4-BE49-F238E27FC236}">
                <a16:creationId xmlns:a16="http://schemas.microsoft.com/office/drawing/2014/main" id="{37409266-E9D7-834B-865A-5BA652273B8F}"/>
              </a:ext>
            </a:extLst>
          </p:cNvPr>
          <p:cNvSpPr>
            <a:spLocks noGrp="1"/>
          </p:cNvSpPr>
          <p:nvPr>
            <p:ph type="sldNum" sz="quarter" idx="12"/>
          </p:nvPr>
        </p:nvSpPr>
        <p:spPr/>
        <p:txBody>
          <a:bodyPr/>
          <a:lstStyle/>
          <a:p>
            <a:fld id="{A50DA06A-1166-4395-AA7F-B9873E214E3F}" type="slidenum">
              <a:rPr lang="en-US" smtClean="0"/>
              <a:pPr/>
              <a:t>38</a:t>
            </a:fld>
            <a:endParaRPr lang="en-US" dirty="0"/>
          </a:p>
        </p:txBody>
      </p:sp>
      <p:sp>
        <p:nvSpPr>
          <p:cNvPr id="5" name="Footer Placeholder 4">
            <a:extLst>
              <a:ext uri="{FF2B5EF4-FFF2-40B4-BE49-F238E27FC236}">
                <a16:creationId xmlns:a16="http://schemas.microsoft.com/office/drawing/2014/main" id="{E9370738-E2C2-874D-8718-752C54F6D08B}"/>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1659365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8B97-E7F2-F347-BEB3-DC5FB435BC90}"/>
              </a:ext>
            </a:extLst>
          </p:cNvPr>
          <p:cNvSpPr>
            <a:spLocks noGrp="1"/>
          </p:cNvSpPr>
          <p:nvPr>
            <p:ph type="title"/>
          </p:nvPr>
        </p:nvSpPr>
        <p:spPr>
          <a:xfrm>
            <a:off x="1905000" y="914400"/>
            <a:ext cx="8382000" cy="838200"/>
          </a:xfrm>
        </p:spPr>
        <p:txBody>
          <a:bodyPr/>
          <a:lstStyle/>
          <a:p>
            <a:r>
              <a:rPr lang="en-US" sz="4400" dirty="0">
                <a:latin typeface="+mn-lt"/>
              </a:rPr>
              <a:t>Pets Evacuation and Transportation Standards Act (PETS Act)</a:t>
            </a:r>
          </a:p>
        </p:txBody>
      </p:sp>
      <p:sp>
        <p:nvSpPr>
          <p:cNvPr id="3" name="Content Placeholder 2">
            <a:extLst>
              <a:ext uri="{FF2B5EF4-FFF2-40B4-BE49-F238E27FC236}">
                <a16:creationId xmlns:a16="http://schemas.microsoft.com/office/drawing/2014/main" id="{BAC91656-3772-4C42-A59A-5D6800F90C9B}"/>
              </a:ext>
            </a:extLst>
          </p:cNvPr>
          <p:cNvSpPr>
            <a:spLocks noGrp="1"/>
          </p:cNvSpPr>
          <p:nvPr>
            <p:ph idx="1"/>
          </p:nvPr>
        </p:nvSpPr>
        <p:spPr>
          <a:xfrm>
            <a:off x="914400" y="2438400"/>
            <a:ext cx="10668000" cy="4114800"/>
          </a:xfrm>
        </p:spPr>
        <p:txBody>
          <a:bodyPr/>
          <a:lstStyle/>
          <a:p>
            <a:r>
              <a:rPr lang="en-US" dirty="0"/>
              <a:t>Amends the Stafford Act</a:t>
            </a:r>
          </a:p>
          <a:p>
            <a:r>
              <a:rPr lang="en-US" dirty="0"/>
              <a:t>Ensures that state and local emergency preparedness operational plans address the needs of individuals with household pets, service animals, and ESAs following a major disaster or emergency.</a:t>
            </a:r>
          </a:p>
          <a:p>
            <a:r>
              <a:rPr lang="en-US" dirty="0"/>
              <a:t>Passed in 2006.</a:t>
            </a:r>
          </a:p>
        </p:txBody>
      </p:sp>
      <p:sp>
        <p:nvSpPr>
          <p:cNvPr id="4" name="Slide Number Placeholder 3">
            <a:extLst>
              <a:ext uri="{FF2B5EF4-FFF2-40B4-BE49-F238E27FC236}">
                <a16:creationId xmlns:a16="http://schemas.microsoft.com/office/drawing/2014/main" id="{9C5BFF46-20AE-0F4E-B0F3-F60D08A990F1}"/>
              </a:ext>
            </a:extLst>
          </p:cNvPr>
          <p:cNvSpPr>
            <a:spLocks noGrp="1"/>
          </p:cNvSpPr>
          <p:nvPr>
            <p:ph type="sldNum" sz="quarter" idx="12"/>
          </p:nvPr>
        </p:nvSpPr>
        <p:spPr/>
        <p:txBody>
          <a:bodyPr/>
          <a:lstStyle/>
          <a:p>
            <a:fld id="{A50DA06A-1166-4395-AA7F-B9873E214E3F}" type="slidenum">
              <a:rPr lang="en-US" smtClean="0"/>
              <a:pPr/>
              <a:t>39</a:t>
            </a:fld>
            <a:endParaRPr lang="en-US" dirty="0"/>
          </a:p>
        </p:txBody>
      </p:sp>
      <p:sp>
        <p:nvSpPr>
          <p:cNvPr id="5" name="Footer Placeholder 4">
            <a:extLst>
              <a:ext uri="{FF2B5EF4-FFF2-40B4-BE49-F238E27FC236}">
                <a16:creationId xmlns:a16="http://schemas.microsoft.com/office/drawing/2014/main" id="{1CD1977D-AB3A-D24C-8B77-CD518F07EDF1}"/>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854154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F021A-928D-B24D-9A3C-CB060B517D15}"/>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E5E1BD8F-C582-9445-9BD5-6075387DDE4F}"/>
              </a:ext>
            </a:extLst>
          </p:cNvPr>
          <p:cNvSpPr>
            <a:spLocks noGrp="1"/>
          </p:cNvSpPr>
          <p:nvPr>
            <p:ph idx="1"/>
          </p:nvPr>
        </p:nvSpPr>
        <p:spPr/>
        <p:txBody>
          <a:bodyPr/>
          <a:lstStyle/>
          <a:p>
            <a:pPr marL="514350" indent="-514350">
              <a:buFont typeface="+mj-lt"/>
              <a:buAutoNum type="arabicPeriod"/>
            </a:pPr>
            <a:r>
              <a:rPr lang="en-US" dirty="0"/>
              <a:t>How the laws address service animals and emotional support animals generally;</a:t>
            </a:r>
          </a:p>
          <a:p>
            <a:pPr marL="514350" indent="-514350">
              <a:buFont typeface="+mj-lt"/>
              <a:buAutoNum type="arabicPeriod"/>
            </a:pPr>
            <a:r>
              <a:rPr lang="en-US" dirty="0"/>
              <a:t>What laws and guidance documents help state or local government agencies recover funding expended on animal care from FEMA after a disaster; and</a:t>
            </a:r>
          </a:p>
          <a:p>
            <a:pPr marL="514350" indent="-514350">
              <a:buFont typeface="+mj-lt"/>
              <a:buAutoNum type="arabicPeriod"/>
            </a:pPr>
            <a:r>
              <a:rPr lang="en-US" dirty="0"/>
              <a:t>Best practices regarding service animals and emotional support animals for emergency managers, handlers with disabilities, and emergency shelter staff.</a:t>
            </a:r>
          </a:p>
          <a:p>
            <a:pPr marL="514350" indent="-514350">
              <a:buFont typeface="+mj-lt"/>
              <a:buAutoNum type="arabicPeriod"/>
            </a:pPr>
            <a:endParaRPr lang="en-US" dirty="0"/>
          </a:p>
        </p:txBody>
      </p:sp>
      <p:sp>
        <p:nvSpPr>
          <p:cNvPr id="4" name="Footer Placeholder 3">
            <a:extLst>
              <a:ext uri="{FF2B5EF4-FFF2-40B4-BE49-F238E27FC236}">
                <a16:creationId xmlns:a16="http://schemas.microsoft.com/office/drawing/2014/main" id="{D7204DFB-CF59-464B-873A-02CA3D7E4D6F}"/>
              </a:ext>
            </a:extLst>
          </p:cNvPr>
          <p:cNvSpPr>
            <a:spLocks noGrp="1"/>
          </p:cNvSpPr>
          <p:nvPr>
            <p:ph type="ftr" sz="quarter" idx="11"/>
          </p:nvPr>
        </p:nvSpPr>
        <p:spPr/>
        <p:txBody>
          <a:bodyPr/>
          <a:lstStyle/>
          <a:p>
            <a:r>
              <a:rPr lang="en-US"/>
              <a:t>© 2022 Pacific ADA Center</a:t>
            </a:r>
            <a:endParaRPr lang="en-US" dirty="0"/>
          </a:p>
        </p:txBody>
      </p:sp>
      <p:sp>
        <p:nvSpPr>
          <p:cNvPr id="5" name="Slide Number Placeholder 4">
            <a:extLst>
              <a:ext uri="{FF2B5EF4-FFF2-40B4-BE49-F238E27FC236}">
                <a16:creationId xmlns:a16="http://schemas.microsoft.com/office/drawing/2014/main" id="{86566C93-19F9-454C-8FCA-1BF55797BA62}"/>
              </a:ext>
            </a:extLst>
          </p:cNvPr>
          <p:cNvSpPr>
            <a:spLocks noGrp="1"/>
          </p:cNvSpPr>
          <p:nvPr>
            <p:ph type="sldNum" sz="quarter" idx="12"/>
          </p:nvPr>
        </p:nvSpPr>
        <p:spPr/>
        <p:txBody>
          <a:bodyPr/>
          <a:lstStyle/>
          <a:p>
            <a:fld id="{A50DA06A-1166-4395-AA7F-B9873E214E3F}" type="slidenum">
              <a:rPr lang="en-US" smtClean="0"/>
              <a:pPr/>
              <a:t>4</a:t>
            </a:fld>
            <a:endParaRPr lang="en-US" dirty="0"/>
          </a:p>
        </p:txBody>
      </p:sp>
    </p:spTree>
    <p:extLst>
      <p:ext uri="{BB962C8B-B14F-4D97-AF65-F5344CB8AC3E}">
        <p14:creationId xmlns:p14="http://schemas.microsoft.com/office/powerpoint/2010/main" val="1858811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EFAE-A30E-E949-8728-4FB4A80F782C}"/>
              </a:ext>
            </a:extLst>
          </p:cNvPr>
          <p:cNvSpPr>
            <a:spLocks noGrp="1"/>
          </p:cNvSpPr>
          <p:nvPr>
            <p:ph type="title"/>
          </p:nvPr>
        </p:nvSpPr>
        <p:spPr/>
        <p:txBody>
          <a:bodyPr/>
          <a:lstStyle/>
          <a:p>
            <a:r>
              <a:rPr lang="en-US" dirty="0"/>
              <a:t>Who Uses the PETS Act?</a:t>
            </a:r>
          </a:p>
        </p:txBody>
      </p:sp>
      <p:sp>
        <p:nvSpPr>
          <p:cNvPr id="3" name="Content Placeholder 2">
            <a:extLst>
              <a:ext uri="{FF2B5EF4-FFF2-40B4-BE49-F238E27FC236}">
                <a16:creationId xmlns:a16="http://schemas.microsoft.com/office/drawing/2014/main" id="{FAFD2E14-5E53-294F-845E-35DF2B7813DE}"/>
              </a:ext>
            </a:extLst>
          </p:cNvPr>
          <p:cNvSpPr>
            <a:spLocks noGrp="1"/>
          </p:cNvSpPr>
          <p:nvPr>
            <p:ph idx="1"/>
          </p:nvPr>
        </p:nvSpPr>
        <p:spPr/>
        <p:txBody>
          <a:bodyPr>
            <a:normAutofit/>
          </a:bodyPr>
          <a:lstStyle/>
          <a:p>
            <a:r>
              <a:rPr lang="en-US" dirty="0"/>
              <a:t>Non-profits and private companies – Nongovernmental Organizations (NGOs) who can provide animal rescue, evacuation and shelter and enter into Memoranda of Understanding (MOUs) to provide these services.</a:t>
            </a:r>
          </a:p>
          <a:p>
            <a:r>
              <a:rPr lang="en-US" dirty="0"/>
              <a:t>State and local governments who seek reimbursement for providing animal rescue, evacuation and shelter directly or through contracts/MOUs with NGOs.</a:t>
            </a:r>
          </a:p>
          <a:p>
            <a:endParaRPr lang="en-US" dirty="0"/>
          </a:p>
        </p:txBody>
      </p:sp>
      <p:sp>
        <p:nvSpPr>
          <p:cNvPr id="4" name="Slide Number Placeholder 3">
            <a:extLst>
              <a:ext uri="{FF2B5EF4-FFF2-40B4-BE49-F238E27FC236}">
                <a16:creationId xmlns:a16="http://schemas.microsoft.com/office/drawing/2014/main" id="{58C0AA34-E591-6E40-B018-2AAD0F1E1E1C}"/>
              </a:ext>
            </a:extLst>
          </p:cNvPr>
          <p:cNvSpPr>
            <a:spLocks noGrp="1"/>
          </p:cNvSpPr>
          <p:nvPr>
            <p:ph type="sldNum" sz="quarter" idx="12"/>
          </p:nvPr>
        </p:nvSpPr>
        <p:spPr/>
        <p:txBody>
          <a:bodyPr/>
          <a:lstStyle/>
          <a:p>
            <a:fld id="{A50DA06A-1166-4395-AA7F-B9873E214E3F}" type="slidenum">
              <a:rPr lang="en-US" smtClean="0"/>
              <a:pPr/>
              <a:t>40</a:t>
            </a:fld>
            <a:endParaRPr lang="en-US" dirty="0"/>
          </a:p>
        </p:txBody>
      </p:sp>
      <p:sp>
        <p:nvSpPr>
          <p:cNvPr id="5" name="Footer Placeholder 4">
            <a:extLst>
              <a:ext uri="{FF2B5EF4-FFF2-40B4-BE49-F238E27FC236}">
                <a16:creationId xmlns:a16="http://schemas.microsoft.com/office/drawing/2014/main" id="{BDFC7393-A54C-2E44-ABAC-1F743AA1DEEB}"/>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3543201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6327-B97F-604B-862B-A15493663138}"/>
              </a:ext>
            </a:extLst>
          </p:cNvPr>
          <p:cNvSpPr>
            <a:spLocks noGrp="1"/>
          </p:cNvSpPr>
          <p:nvPr>
            <p:ph type="title"/>
          </p:nvPr>
        </p:nvSpPr>
        <p:spPr>
          <a:xfrm>
            <a:off x="1828800" y="914400"/>
            <a:ext cx="8610600" cy="1078946"/>
          </a:xfrm>
        </p:spPr>
        <p:txBody>
          <a:bodyPr/>
          <a:lstStyle/>
          <a:p>
            <a:r>
              <a:rPr lang="en-US" dirty="0"/>
              <a:t>When the PETS Act </a:t>
            </a:r>
            <a:br>
              <a:rPr lang="en-US" dirty="0"/>
            </a:br>
            <a:r>
              <a:rPr lang="en-US" dirty="0"/>
              <a:t>Becomes Operational</a:t>
            </a:r>
          </a:p>
        </p:txBody>
      </p:sp>
      <p:sp>
        <p:nvSpPr>
          <p:cNvPr id="3" name="Content Placeholder 2">
            <a:extLst>
              <a:ext uri="{FF2B5EF4-FFF2-40B4-BE49-F238E27FC236}">
                <a16:creationId xmlns:a16="http://schemas.microsoft.com/office/drawing/2014/main" id="{A6BC6EB2-B0C9-8C49-90C1-8D25A3AA4FB9}"/>
              </a:ext>
            </a:extLst>
          </p:cNvPr>
          <p:cNvSpPr>
            <a:spLocks noGrp="1"/>
          </p:cNvSpPr>
          <p:nvPr>
            <p:ph idx="1"/>
          </p:nvPr>
        </p:nvSpPr>
        <p:spPr>
          <a:xfrm>
            <a:off x="609600" y="2358472"/>
            <a:ext cx="10972800" cy="3997879"/>
          </a:xfrm>
        </p:spPr>
        <p:txBody>
          <a:bodyPr/>
          <a:lstStyle/>
          <a:p>
            <a:r>
              <a:rPr lang="en-US" dirty="0"/>
              <a:t>The PETS Act becomes operational when a federal disaster declaration is made. </a:t>
            </a:r>
          </a:p>
          <a:p>
            <a:r>
              <a:rPr lang="en-US" dirty="0"/>
              <a:t>The Presidential declaration serves as a "trigger" that provides for reimbursement for allowable, documented, services used in the declared disaster event.</a:t>
            </a:r>
          </a:p>
        </p:txBody>
      </p:sp>
      <p:sp>
        <p:nvSpPr>
          <p:cNvPr id="4" name="Slide Number Placeholder 3">
            <a:extLst>
              <a:ext uri="{FF2B5EF4-FFF2-40B4-BE49-F238E27FC236}">
                <a16:creationId xmlns:a16="http://schemas.microsoft.com/office/drawing/2014/main" id="{739D9F30-775E-AF42-B616-275059295736}"/>
              </a:ext>
            </a:extLst>
          </p:cNvPr>
          <p:cNvSpPr>
            <a:spLocks noGrp="1"/>
          </p:cNvSpPr>
          <p:nvPr>
            <p:ph type="sldNum" sz="quarter" idx="12"/>
          </p:nvPr>
        </p:nvSpPr>
        <p:spPr/>
        <p:txBody>
          <a:bodyPr/>
          <a:lstStyle/>
          <a:p>
            <a:fld id="{A50DA06A-1166-4395-AA7F-B9873E214E3F}" type="slidenum">
              <a:rPr lang="en-US" smtClean="0"/>
              <a:pPr/>
              <a:t>41</a:t>
            </a:fld>
            <a:endParaRPr lang="en-US" dirty="0"/>
          </a:p>
        </p:txBody>
      </p:sp>
      <p:sp>
        <p:nvSpPr>
          <p:cNvPr id="5" name="Footer Placeholder 4">
            <a:extLst>
              <a:ext uri="{FF2B5EF4-FFF2-40B4-BE49-F238E27FC236}">
                <a16:creationId xmlns:a16="http://schemas.microsoft.com/office/drawing/2014/main" id="{C0B7DDB8-8873-594C-ADAD-F6382BC84AEB}"/>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3012156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EBEE-9A21-DE4D-AFC4-22D38EE81D48}"/>
              </a:ext>
            </a:extLst>
          </p:cNvPr>
          <p:cNvSpPr>
            <a:spLocks noGrp="1"/>
          </p:cNvSpPr>
          <p:nvPr>
            <p:ph type="title"/>
          </p:nvPr>
        </p:nvSpPr>
        <p:spPr/>
        <p:txBody>
          <a:bodyPr/>
          <a:lstStyle/>
          <a:p>
            <a:r>
              <a:rPr lang="en-US" dirty="0"/>
              <a:t>How the PETS Act Works</a:t>
            </a:r>
          </a:p>
        </p:txBody>
      </p:sp>
      <p:sp>
        <p:nvSpPr>
          <p:cNvPr id="3" name="Content Placeholder 2">
            <a:extLst>
              <a:ext uri="{FF2B5EF4-FFF2-40B4-BE49-F238E27FC236}">
                <a16:creationId xmlns:a16="http://schemas.microsoft.com/office/drawing/2014/main" id="{453E60DD-4BB3-D741-B729-498449A164E1}"/>
              </a:ext>
            </a:extLst>
          </p:cNvPr>
          <p:cNvSpPr>
            <a:spLocks noGrp="1"/>
          </p:cNvSpPr>
          <p:nvPr>
            <p:ph idx="1"/>
          </p:nvPr>
        </p:nvSpPr>
        <p:spPr/>
        <p:txBody>
          <a:bodyPr/>
          <a:lstStyle/>
          <a:p>
            <a:r>
              <a:rPr lang="en-US" dirty="0"/>
              <a:t>FEMA developed a Disaster Assistance Policy (DAP) titled "Eligible Costs Related to Pet Evacuations and Sheltering”  (DAP 9523.19) </a:t>
            </a:r>
          </a:p>
          <a:p>
            <a:r>
              <a:rPr lang="en-US" dirty="0"/>
              <a:t>DAP 9523.19 provides specific guidelines on expenses that are  - or are not - reimbursable to states that have costs related to animals in a disaster.</a:t>
            </a:r>
          </a:p>
        </p:txBody>
      </p:sp>
      <p:sp>
        <p:nvSpPr>
          <p:cNvPr id="4" name="Slide Number Placeholder 3">
            <a:extLst>
              <a:ext uri="{FF2B5EF4-FFF2-40B4-BE49-F238E27FC236}">
                <a16:creationId xmlns:a16="http://schemas.microsoft.com/office/drawing/2014/main" id="{882EE285-8925-434B-B536-E20117015B51}"/>
              </a:ext>
            </a:extLst>
          </p:cNvPr>
          <p:cNvSpPr>
            <a:spLocks noGrp="1"/>
          </p:cNvSpPr>
          <p:nvPr>
            <p:ph type="sldNum" sz="quarter" idx="12"/>
          </p:nvPr>
        </p:nvSpPr>
        <p:spPr/>
        <p:txBody>
          <a:bodyPr/>
          <a:lstStyle/>
          <a:p>
            <a:fld id="{A50DA06A-1166-4395-AA7F-B9873E214E3F}" type="slidenum">
              <a:rPr lang="en-US" smtClean="0"/>
              <a:pPr/>
              <a:t>42</a:t>
            </a:fld>
            <a:endParaRPr lang="en-US" dirty="0"/>
          </a:p>
        </p:txBody>
      </p:sp>
      <p:sp>
        <p:nvSpPr>
          <p:cNvPr id="5" name="Footer Placeholder 4">
            <a:extLst>
              <a:ext uri="{FF2B5EF4-FFF2-40B4-BE49-F238E27FC236}">
                <a16:creationId xmlns:a16="http://schemas.microsoft.com/office/drawing/2014/main" id="{35C0A4BF-5262-2841-961E-B26D639D8E87}"/>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3685860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83473-CE0C-F646-BC08-3F4C38AA4C95}"/>
              </a:ext>
            </a:extLst>
          </p:cNvPr>
          <p:cNvSpPr>
            <a:spLocks noGrp="1"/>
          </p:cNvSpPr>
          <p:nvPr>
            <p:ph type="title"/>
          </p:nvPr>
        </p:nvSpPr>
        <p:spPr/>
        <p:txBody>
          <a:bodyPr/>
          <a:lstStyle/>
          <a:p>
            <a:r>
              <a:rPr lang="en-US" dirty="0"/>
              <a:t>DAP 9523.19 Eligible Costs</a:t>
            </a:r>
          </a:p>
        </p:txBody>
      </p:sp>
      <p:sp>
        <p:nvSpPr>
          <p:cNvPr id="3" name="Content Placeholder 2">
            <a:extLst>
              <a:ext uri="{FF2B5EF4-FFF2-40B4-BE49-F238E27FC236}">
                <a16:creationId xmlns:a16="http://schemas.microsoft.com/office/drawing/2014/main" id="{CF2FD04A-851B-7049-88CC-0723462F71BA}"/>
              </a:ext>
            </a:extLst>
          </p:cNvPr>
          <p:cNvSpPr>
            <a:spLocks noGrp="1"/>
          </p:cNvSpPr>
          <p:nvPr>
            <p:ph idx="1"/>
          </p:nvPr>
        </p:nvSpPr>
        <p:spPr>
          <a:xfrm>
            <a:off x="711200" y="1752601"/>
            <a:ext cx="10795000" cy="4968875"/>
          </a:xfrm>
        </p:spPr>
        <p:txBody>
          <a:bodyPr/>
          <a:lstStyle/>
          <a:p>
            <a:r>
              <a:rPr lang="en-US" dirty="0"/>
              <a:t>Says that service animals will be sheltered with their owners in congregate shelters. </a:t>
            </a:r>
          </a:p>
          <a:p>
            <a:r>
              <a:rPr lang="en-US" dirty="0"/>
              <a:t>Eligible costs include those that state and local governments incur for rescue, sheltering, and evacuation support.</a:t>
            </a:r>
          </a:p>
          <a:p>
            <a:r>
              <a:rPr lang="en-US" dirty="0"/>
              <a:t>Provides a process for NGOs who incur the same eligible costs to seek reimbursement from government agencies with whom they have MOUs.</a:t>
            </a:r>
          </a:p>
          <a:p>
            <a:endParaRPr lang="en-US" dirty="0"/>
          </a:p>
          <a:p>
            <a:endParaRPr lang="en-US" dirty="0"/>
          </a:p>
        </p:txBody>
      </p:sp>
      <p:sp>
        <p:nvSpPr>
          <p:cNvPr id="4" name="Slide Number Placeholder 3">
            <a:extLst>
              <a:ext uri="{FF2B5EF4-FFF2-40B4-BE49-F238E27FC236}">
                <a16:creationId xmlns:a16="http://schemas.microsoft.com/office/drawing/2014/main" id="{A0820F44-8B56-6646-A228-0CCC12CCF842}"/>
              </a:ext>
            </a:extLst>
          </p:cNvPr>
          <p:cNvSpPr>
            <a:spLocks noGrp="1"/>
          </p:cNvSpPr>
          <p:nvPr>
            <p:ph type="sldNum" sz="quarter" idx="12"/>
          </p:nvPr>
        </p:nvSpPr>
        <p:spPr/>
        <p:txBody>
          <a:bodyPr/>
          <a:lstStyle/>
          <a:p>
            <a:fld id="{A50DA06A-1166-4395-AA7F-B9873E214E3F}" type="slidenum">
              <a:rPr lang="en-US" smtClean="0"/>
              <a:pPr/>
              <a:t>43</a:t>
            </a:fld>
            <a:endParaRPr lang="en-US" dirty="0"/>
          </a:p>
        </p:txBody>
      </p:sp>
      <p:sp>
        <p:nvSpPr>
          <p:cNvPr id="5" name="Footer Placeholder 4">
            <a:extLst>
              <a:ext uri="{FF2B5EF4-FFF2-40B4-BE49-F238E27FC236}">
                <a16:creationId xmlns:a16="http://schemas.microsoft.com/office/drawing/2014/main" id="{E214AED9-B565-F74C-BE6A-3A076F1B30AE}"/>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21915536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BACD-EAF2-5D40-A6AA-6E64161B6ABD}"/>
              </a:ext>
            </a:extLst>
          </p:cNvPr>
          <p:cNvSpPr>
            <a:spLocks noGrp="1"/>
          </p:cNvSpPr>
          <p:nvPr>
            <p:ph type="title"/>
          </p:nvPr>
        </p:nvSpPr>
        <p:spPr>
          <a:xfrm>
            <a:off x="2057400" y="731836"/>
            <a:ext cx="8229600" cy="1173164"/>
          </a:xfrm>
        </p:spPr>
        <p:txBody>
          <a:bodyPr/>
          <a:lstStyle/>
          <a:p>
            <a:r>
              <a:rPr lang="en-US" dirty="0"/>
              <a:t>Comprehensive Preparedness Guide 101 Supplement</a:t>
            </a:r>
          </a:p>
        </p:txBody>
      </p:sp>
      <p:sp>
        <p:nvSpPr>
          <p:cNvPr id="3" name="Content Placeholder 2">
            <a:extLst>
              <a:ext uri="{FF2B5EF4-FFF2-40B4-BE49-F238E27FC236}">
                <a16:creationId xmlns:a16="http://schemas.microsoft.com/office/drawing/2014/main" id="{EB2443D0-95B3-F149-B9D8-15E789CE3CF4}"/>
              </a:ext>
            </a:extLst>
          </p:cNvPr>
          <p:cNvSpPr>
            <a:spLocks noGrp="1"/>
          </p:cNvSpPr>
          <p:nvPr>
            <p:ph idx="1"/>
          </p:nvPr>
        </p:nvSpPr>
        <p:spPr>
          <a:xfrm>
            <a:off x="1066800" y="2165350"/>
            <a:ext cx="10210800" cy="4373563"/>
          </a:xfrm>
        </p:spPr>
        <p:txBody>
          <a:bodyPr/>
          <a:lstStyle/>
          <a:p>
            <a:r>
              <a:rPr lang="en-US" dirty="0"/>
              <a:t>FEMA Household Pet and Service Animal Planning (HPSAP) Checklist </a:t>
            </a:r>
          </a:p>
          <a:p>
            <a:r>
              <a:rPr lang="en-US" dirty="0"/>
              <a:t>Guide to integration of household pet and service animal issues into a government’s existing emergency operations plan.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6A725C6-0F9E-5240-8A7E-BBBB19C3344A}"/>
              </a:ext>
            </a:extLst>
          </p:cNvPr>
          <p:cNvSpPr>
            <a:spLocks noGrp="1"/>
          </p:cNvSpPr>
          <p:nvPr>
            <p:ph type="sldNum" sz="quarter" idx="12"/>
          </p:nvPr>
        </p:nvSpPr>
        <p:spPr/>
        <p:txBody>
          <a:bodyPr/>
          <a:lstStyle/>
          <a:p>
            <a:fld id="{A50DA06A-1166-4395-AA7F-B9873E214E3F}" type="slidenum">
              <a:rPr lang="en-US" smtClean="0"/>
              <a:pPr/>
              <a:t>44</a:t>
            </a:fld>
            <a:endParaRPr lang="en-US" dirty="0"/>
          </a:p>
        </p:txBody>
      </p:sp>
      <p:sp>
        <p:nvSpPr>
          <p:cNvPr id="5" name="Footer Placeholder 4">
            <a:extLst>
              <a:ext uri="{FF2B5EF4-FFF2-40B4-BE49-F238E27FC236}">
                <a16:creationId xmlns:a16="http://schemas.microsoft.com/office/drawing/2014/main" id="{7DB26727-185E-8549-B022-42306B99CAD2}"/>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50433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A236-D583-9E47-AF24-C96403E386DB}"/>
              </a:ext>
            </a:extLst>
          </p:cNvPr>
          <p:cNvSpPr>
            <a:spLocks noGrp="1"/>
          </p:cNvSpPr>
          <p:nvPr>
            <p:ph type="title"/>
          </p:nvPr>
        </p:nvSpPr>
        <p:spPr/>
        <p:txBody>
          <a:bodyPr/>
          <a:lstStyle/>
          <a:p>
            <a:r>
              <a:rPr lang="en-US" dirty="0"/>
              <a:t>Sections of the HPSAP Checklist</a:t>
            </a:r>
          </a:p>
        </p:txBody>
      </p:sp>
      <p:sp>
        <p:nvSpPr>
          <p:cNvPr id="3" name="Content Placeholder 2">
            <a:extLst>
              <a:ext uri="{FF2B5EF4-FFF2-40B4-BE49-F238E27FC236}">
                <a16:creationId xmlns:a16="http://schemas.microsoft.com/office/drawing/2014/main" id="{16AB566B-3E69-FF49-987D-628E25ECDE80}"/>
              </a:ext>
            </a:extLst>
          </p:cNvPr>
          <p:cNvSpPr>
            <a:spLocks noGrp="1"/>
          </p:cNvSpPr>
          <p:nvPr>
            <p:ph idx="1"/>
          </p:nvPr>
        </p:nvSpPr>
        <p:spPr/>
        <p:txBody>
          <a:bodyPr>
            <a:normAutofit/>
          </a:bodyPr>
          <a:lstStyle/>
          <a:p>
            <a:r>
              <a:rPr lang="en-US" dirty="0"/>
              <a:t>Preparedness (including training)</a:t>
            </a:r>
          </a:p>
          <a:p>
            <a:r>
              <a:rPr lang="en-US" dirty="0"/>
              <a:t>Evacuation Support (including transportation)</a:t>
            </a:r>
          </a:p>
          <a:p>
            <a:r>
              <a:rPr lang="en-US" dirty="0"/>
              <a:t>Animal Shelter Operations</a:t>
            </a:r>
          </a:p>
          <a:p>
            <a:r>
              <a:rPr lang="en-US" dirty="0"/>
              <a:t>Registration and Animal Intake</a:t>
            </a:r>
          </a:p>
          <a:p>
            <a:r>
              <a:rPr lang="en-US" dirty="0"/>
              <a:t>Animal Care</a:t>
            </a:r>
          </a:p>
          <a:p>
            <a:r>
              <a:rPr lang="en-US" dirty="0"/>
              <a:t>Public Information and Outreach (about animal shelters)</a:t>
            </a:r>
          </a:p>
          <a:p>
            <a:r>
              <a:rPr lang="en-US" dirty="0"/>
              <a:t>Record Keeping (for cost reimbursement)</a:t>
            </a:r>
          </a:p>
        </p:txBody>
      </p:sp>
      <p:sp>
        <p:nvSpPr>
          <p:cNvPr id="4" name="Slide Number Placeholder 3">
            <a:extLst>
              <a:ext uri="{FF2B5EF4-FFF2-40B4-BE49-F238E27FC236}">
                <a16:creationId xmlns:a16="http://schemas.microsoft.com/office/drawing/2014/main" id="{78801AD4-EE35-C941-BF8A-3AB218AA7703}"/>
              </a:ext>
            </a:extLst>
          </p:cNvPr>
          <p:cNvSpPr>
            <a:spLocks noGrp="1"/>
          </p:cNvSpPr>
          <p:nvPr>
            <p:ph type="sldNum" sz="quarter" idx="12"/>
          </p:nvPr>
        </p:nvSpPr>
        <p:spPr/>
        <p:txBody>
          <a:bodyPr/>
          <a:lstStyle/>
          <a:p>
            <a:fld id="{A50DA06A-1166-4395-AA7F-B9873E214E3F}" type="slidenum">
              <a:rPr lang="en-US" smtClean="0"/>
              <a:pPr/>
              <a:t>45</a:t>
            </a:fld>
            <a:endParaRPr lang="en-US" dirty="0"/>
          </a:p>
        </p:txBody>
      </p:sp>
      <p:sp>
        <p:nvSpPr>
          <p:cNvPr id="5" name="Footer Placeholder 4">
            <a:extLst>
              <a:ext uri="{FF2B5EF4-FFF2-40B4-BE49-F238E27FC236}">
                <a16:creationId xmlns:a16="http://schemas.microsoft.com/office/drawing/2014/main" id="{85DE9151-D218-2343-9B75-C9A3D32403A4}"/>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1407115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7A859-7E09-234C-804B-88A6459D167C}"/>
              </a:ext>
            </a:extLst>
          </p:cNvPr>
          <p:cNvSpPr>
            <a:spLocks noGrp="1"/>
          </p:cNvSpPr>
          <p:nvPr>
            <p:ph type="ctrTitle"/>
          </p:nvPr>
        </p:nvSpPr>
        <p:spPr>
          <a:xfrm>
            <a:off x="2209800" y="1485900"/>
            <a:ext cx="7772400" cy="3886200"/>
          </a:xfrm>
        </p:spPr>
        <p:txBody>
          <a:bodyPr>
            <a:normAutofit fontScale="90000"/>
          </a:bodyPr>
          <a:lstStyle/>
          <a:p>
            <a:r>
              <a:rPr lang="en-US" sz="5400" b="1" dirty="0"/>
              <a:t>Service and Emotional Support Animal </a:t>
            </a:r>
            <a:br>
              <a:rPr lang="en-US" sz="5400" b="1" dirty="0"/>
            </a:br>
            <a:r>
              <a:rPr lang="en-US" sz="5400" b="1" dirty="0"/>
              <a:t>Best Practices:</a:t>
            </a:r>
            <a:br>
              <a:rPr lang="en-US" sz="5400" b="1" dirty="0"/>
            </a:br>
            <a:br>
              <a:rPr lang="en-US" sz="5400" b="1" dirty="0"/>
            </a:br>
            <a:r>
              <a:rPr lang="en-US" sz="5400" b="1" dirty="0"/>
              <a:t>Emergency Managers</a:t>
            </a:r>
          </a:p>
        </p:txBody>
      </p:sp>
    </p:spTree>
    <p:extLst>
      <p:ext uri="{BB962C8B-B14F-4D97-AF65-F5344CB8AC3E}">
        <p14:creationId xmlns:p14="http://schemas.microsoft.com/office/powerpoint/2010/main" val="2271118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4942-BB53-104A-A108-0FFD781C59CF}"/>
              </a:ext>
            </a:extLst>
          </p:cNvPr>
          <p:cNvSpPr>
            <a:spLocks noGrp="1"/>
          </p:cNvSpPr>
          <p:nvPr>
            <p:ph type="title"/>
          </p:nvPr>
        </p:nvSpPr>
        <p:spPr>
          <a:xfrm>
            <a:off x="2019300" y="838200"/>
            <a:ext cx="8229600" cy="914400"/>
          </a:xfrm>
        </p:spPr>
        <p:txBody>
          <a:bodyPr/>
          <a:lstStyle/>
          <a:p>
            <a:r>
              <a:rPr lang="en-US" dirty="0"/>
              <a:t>Consider Animals at All Stages of a Disaster</a:t>
            </a:r>
          </a:p>
        </p:txBody>
      </p:sp>
      <p:sp>
        <p:nvSpPr>
          <p:cNvPr id="3" name="Content Placeholder 2">
            <a:extLst>
              <a:ext uri="{FF2B5EF4-FFF2-40B4-BE49-F238E27FC236}">
                <a16:creationId xmlns:a16="http://schemas.microsoft.com/office/drawing/2014/main" id="{A931ABC2-C089-604E-90DC-F634A66C7B67}"/>
              </a:ext>
            </a:extLst>
          </p:cNvPr>
          <p:cNvSpPr>
            <a:spLocks noGrp="1"/>
          </p:cNvSpPr>
          <p:nvPr>
            <p:ph idx="1"/>
          </p:nvPr>
        </p:nvSpPr>
        <p:spPr>
          <a:xfrm>
            <a:off x="838200" y="1935162"/>
            <a:ext cx="10439400" cy="4603750"/>
          </a:xfrm>
        </p:spPr>
        <p:txBody>
          <a:bodyPr>
            <a:normAutofit/>
          </a:bodyPr>
          <a:lstStyle/>
          <a:p>
            <a:r>
              <a:rPr lang="en-US" dirty="0"/>
              <a:t>Include service animals, ESAs and pets in evacuation, response, and recovery plans.</a:t>
            </a:r>
          </a:p>
          <a:p>
            <a:r>
              <a:rPr lang="en-US" dirty="0"/>
              <a:t>Have agreements in place before disasters with private Nongovernmental Organizations (NGOs) who can provide evacuation and shelter assistance for pets, ESAs and service animals.</a:t>
            </a:r>
          </a:p>
          <a:p>
            <a:r>
              <a:rPr lang="en-US" dirty="0"/>
              <a:t>Know what documentation is required to get federal reimbursement under the PETS Act.</a:t>
            </a:r>
          </a:p>
          <a:p>
            <a:endParaRPr lang="en-US" dirty="0"/>
          </a:p>
        </p:txBody>
      </p:sp>
      <p:sp>
        <p:nvSpPr>
          <p:cNvPr id="4" name="Slide Number Placeholder 3">
            <a:extLst>
              <a:ext uri="{FF2B5EF4-FFF2-40B4-BE49-F238E27FC236}">
                <a16:creationId xmlns:a16="http://schemas.microsoft.com/office/drawing/2014/main" id="{882A7836-215F-5F42-9D6F-6DCEAC0FF378}"/>
              </a:ext>
            </a:extLst>
          </p:cNvPr>
          <p:cNvSpPr>
            <a:spLocks noGrp="1"/>
          </p:cNvSpPr>
          <p:nvPr>
            <p:ph type="sldNum" sz="quarter" idx="12"/>
          </p:nvPr>
        </p:nvSpPr>
        <p:spPr/>
        <p:txBody>
          <a:bodyPr/>
          <a:lstStyle/>
          <a:p>
            <a:fld id="{A50DA06A-1166-4395-AA7F-B9873E214E3F}" type="slidenum">
              <a:rPr lang="en-US" smtClean="0"/>
              <a:pPr/>
              <a:t>47</a:t>
            </a:fld>
            <a:endParaRPr lang="en-US" dirty="0"/>
          </a:p>
        </p:txBody>
      </p:sp>
      <p:sp>
        <p:nvSpPr>
          <p:cNvPr id="5" name="Footer Placeholder 4">
            <a:extLst>
              <a:ext uri="{FF2B5EF4-FFF2-40B4-BE49-F238E27FC236}">
                <a16:creationId xmlns:a16="http://schemas.microsoft.com/office/drawing/2014/main" id="{0061BB7A-F602-0B46-9849-2BF26609C46F}"/>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736432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4942-BB53-104A-A108-0FFD781C59CF}"/>
              </a:ext>
            </a:extLst>
          </p:cNvPr>
          <p:cNvSpPr>
            <a:spLocks noGrp="1"/>
          </p:cNvSpPr>
          <p:nvPr>
            <p:ph type="title"/>
          </p:nvPr>
        </p:nvSpPr>
        <p:spPr>
          <a:xfrm>
            <a:off x="2019300" y="838200"/>
            <a:ext cx="8229600" cy="914400"/>
          </a:xfrm>
        </p:spPr>
        <p:txBody>
          <a:bodyPr/>
          <a:lstStyle/>
          <a:p>
            <a:r>
              <a:rPr lang="en-US" dirty="0"/>
              <a:t>Train Staff and Involve Your</a:t>
            </a:r>
            <a:br>
              <a:rPr lang="en-US" dirty="0"/>
            </a:br>
            <a:r>
              <a:rPr lang="en-US" dirty="0"/>
              <a:t>ADA Coordinator</a:t>
            </a:r>
          </a:p>
        </p:txBody>
      </p:sp>
      <p:sp>
        <p:nvSpPr>
          <p:cNvPr id="3" name="Content Placeholder 2">
            <a:extLst>
              <a:ext uri="{FF2B5EF4-FFF2-40B4-BE49-F238E27FC236}">
                <a16:creationId xmlns:a16="http://schemas.microsoft.com/office/drawing/2014/main" id="{A931ABC2-C089-604E-90DC-F634A66C7B67}"/>
              </a:ext>
            </a:extLst>
          </p:cNvPr>
          <p:cNvSpPr>
            <a:spLocks noGrp="1"/>
          </p:cNvSpPr>
          <p:nvPr>
            <p:ph idx="1"/>
          </p:nvPr>
        </p:nvSpPr>
        <p:spPr>
          <a:xfrm>
            <a:off x="762000" y="2514600"/>
            <a:ext cx="10820400" cy="4024312"/>
          </a:xfrm>
        </p:spPr>
        <p:txBody>
          <a:bodyPr>
            <a:normAutofit/>
          </a:bodyPr>
          <a:lstStyle/>
          <a:p>
            <a:r>
              <a:rPr lang="en-US" dirty="0"/>
              <a:t>Train your staff on the laws that cover service animals, ESAs and pets.</a:t>
            </a:r>
          </a:p>
          <a:p>
            <a:r>
              <a:rPr lang="en-US" dirty="0"/>
              <a:t>Ensure emergency shelter staff receive the same training.</a:t>
            </a:r>
          </a:p>
          <a:p>
            <a:r>
              <a:rPr lang="en-US" dirty="0"/>
              <a:t>Make a point to involve your ADA Coordinator in your Emergency Operations Plan and Center.</a:t>
            </a:r>
          </a:p>
          <a:p>
            <a:endParaRPr lang="en-US" dirty="0"/>
          </a:p>
        </p:txBody>
      </p:sp>
      <p:sp>
        <p:nvSpPr>
          <p:cNvPr id="4" name="Slide Number Placeholder 3">
            <a:extLst>
              <a:ext uri="{FF2B5EF4-FFF2-40B4-BE49-F238E27FC236}">
                <a16:creationId xmlns:a16="http://schemas.microsoft.com/office/drawing/2014/main" id="{882A7836-215F-5F42-9D6F-6DCEAC0FF378}"/>
              </a:ext>
            </a:extLst>
          </p:cNvPr>
          <p:cNvSpPr>
            <a:spLocks noGrp="1"/>
          </p:cNvSpPr>
          <p:nvPr>
            <p:ph type="sldNum" sz="quarter" idx="12"/>
          </p:nvPr>
        </p:nvSpPr>
        <p:spPr/>
        <p:txBody>
          <a:bodyPr/>
          <a:lstStyle/>
          <a:p>
            <a:fld id="{A50DA06A-1166-4395-AA7F-B9873E214E3F}" type="slidenum">
              <a:rPr lang="en-US" smtClean="0"/>
              <a:pPr/>
              <a:t>48</a:t>
            </a:fld>
            <a:endParaRPr lang="en-US" dirty="0"/>
          </a:p>
        </p:txBody>
      </p:sp>
      <p:sp>
        <p:nvSpPr>
          <p:cNvPr id="5" name="Footer Placeholder 4">
            <a:extLst>
              <a:ext uri="{FF2B5EF4-FFF2-40B4-BE49-F238E27FC236}">
                <a16:creationId xmlns:a16="http://schemas.microsoft.com/office/drawing/2014/main" id="{345AF043-A67F-A64A-A858-EF0F0911B3C8}"/>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271106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7A859-7E09-234C-804B-88A6459D167C}"/>
              </a:ext>
            </a:extLst>
          </p:cNvPr>
          <p:cNvSpPr>
            <a:spLocks noGrp="1"/>
          </p:cNvSpPr>
          <p:nvPr>
            <p:ph type="ctrTitle"/>
          </p:nvPr>
        </p:nvSpPr>
        <p:spPr>
          <a:xfrm>
            <a:off x="2209800" y="1295400"/>
            <a:ext cx="7772400" cy="4267200"/>
          </a:xfrm>
        </p:spPr>
        <p:txBody>
          <a:bodyPr>
            <a:normAutofit/>
          </a:bodyPr>
          <a:lstStyle/>
          <a:p>
            <a:r>
              <a:rPr lang="en-US" sz="5400" b="1" dirty="0"/>
              <a:t>Service and Emotional Support Animal </a:t>
            </a:r>
            <a:br>
              <a:rPr lang="en-US" sz="5400" b="1" dirty="0"/>
            </a:br>
            <a:r>
              <a:rPr lang="en-US" sz="5400" b="1" dirty="0"/>
              <a:t>Best Practices:</a:t>
            </a:r>
            <a:br>
              <a:rPr lang="en-US" sz="5400" b="1" dirty="0"/>
            </a:br>
            <a:br>
              <a:rPr lang="en-US" sz="5400" b="1" dirty="0"/>
            </a:br>
            <a:r>
              <a:rPr lang="en-US" sz="5400" b="1" dirty="0"/>
              <a:t>Handlers with Disabilities</a:t>
            </a:r>
          </a:p>
        </p:txBody>
      </p:sp>
    </p:spTree>
    <p:extLst>
      <p:ext uri="{BB962C8B-B14F-4D97-AF65-F5344CB8AC3E}">
        <p14:creationId xmlns:p14="http://schemas.microsoft.com/office/powerpoint/2010/main" val="116763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8374-92BA-449C-BAD3-9CE4B478BF7D}"/>
              </a:ext>
            </a:extLst>
          </p:cNvPr>
          <p:cNvSpPr>
            <a:spLocks noGrp="1"/>
          </p:cNvSpPr>
          <p:nvPr>
            <p:ph type="title"/>
          </p:nvPr>
        </p:nvSpPr>
        <p:spPr/>
        <p:txBody>
          <a:bodyPr/>
          <a:lstStyle/>
          <a:p>
            <a:r>
              <a:rPr lang="en-US" dirty="0"/>
              <a:t>Overview of the ADA</a:t>
            </a:r>
          </a:p>
        </p:txBody>
      </p:sp>
      <p:sp>
        <p:nvSpPr>
          <p:cNvPr id="3" name="Content Placeholder 2">
            <a:extLst>
              <a:ext uri="{FF2B5EF4-FFF2-40B4-BE49-F238E27FC236}">
                <a16:creationId xmlns:a16="http://schemas.microsoft.com/office/drawing/2014/main" id="{BA9565B6-7EC1-4607-993E-B291599E694D}"/>
              </a:ext>
            </a:extLst>
          </p:cNvPr>
          <p:cNvSpPr>
            <a:spLocks noGrp="1"/>
          </p:cNvSpPr>
          <p:nvPr>
            <p:ph idx="1"/>
          </p:nvPr>
        </p:nvSpPr>
        <p:spPr/>
        <p:txBody>
          <a:bodyPr>
            <a:normAutofit/>
          </a:bodyPr>
          <a:lstStyle/>
          <a:p>
            <a:r>
              <a:rPr lang="en-US" dirty="0"/>
              <a:t>ADA is a civil rights law</a:t>
            </a:r>
          </a:p>
          <a:p>
            <a:r>
              <a:rPr lang="en-US" dirty="0"/>
              <a:t>It has 5 titles</a:t>
            </a:r>
          </a:p>
          <a:p>
            <a:pPr lvl="1"/>
            <a:r>
              <a:rPr lang="en-US" dirty="0"/>
              <a:t>Title I - Employment</a:t>
            </a:r>
          </a:p>
          <a:p>
            <a:pPr lvl="1"/>
            <a:r>
              <a:rPr lang="en-US" dirty="0">
                <a:solidFill>
                  <a:srgbClr val="FF0000"/>
                </a:solidFill>
              </a:rPr>
              <a:t>Title II – State &amp; Local Governments</a:t>
            </a:r>
          </a:p>
          <a:p>
            <a:pPr lvl="1"/>
            <a:r>
              <a:rPr lang="en-US" dirty="0">
                <a:solidFill>
                  <a:srgbClr val="FF0000"/>
                </a:solidFill>
              </a:rPr>
              <a:t>Title III – Public Accommodations &amp; Commercial Facilities</a:t>
            </a:r>
          </a:p>
          <a:p>
            <a:pPr lvl="1"/>
            <a:r>
              <a:rPr lang="en-US" dirty="0"/>
              <a:t>Title IV - Telecommunications</a:t>
            </a:r>
          </a:p>
          <a:p>
            <a:pPr lvl="1"/>
            <a:r>
              <a:rPr lang="en-US" dirty="0"/>
              <a:t>Title V - Miscellaneous</a:t>
            </a:r>
          </a:p>
          <a:p>
            <a:pPr marL="457200" lvl="1" indent="0">
              <a:buNone/>
            </a:pPr>
            <a:endParaRPr lang="en-US" dirty="0"/>
          </a:p>
        </p:txBody>
      </p:sp>
      <p:sp>
        <p:nvSpPr>
          <p:cNvPr id="5" name="Slide Number Placeholder 4">
            <a:extLst>
              <a:ext uri="{FF2B5EF4-FFF2-40B4-BE49-F238E27FC236}">
                <a16:creationId xmlns:a16="http://schemas.microsoft.com/office/drawing/2014/main" id="{D6609ADC-193C-4B73-A78D-EF76D6AC2895}"/>
              </a:ext>
            </a:extLst>
          </p:cNvPr>
          <p:cNvSpPr>
            <a:spLocks noGrp="1"/>
          </p:cNvSpPr>
          <p:nvPr>
            <p:ph type="sldNum" sz="quarter" idx="12"/>
          </p:nvPr>
        </p:nvSpPr>
        <p:spPr/>
        <p:txBody>
          <a:bodyPr/>
          <a:lstStyle/>
          <a:p>
            <a:fld id="{A50DA06A-1166-4395-AA7F-B9873E214E3F}" type="slidenum">
              <a:rPr lang="en-US" smtClean="0"/>
              <a:pPr/>
              <a:t>5</a:t>
            </a:fld>
            <a:endParaRPr lang="en-US" dirty="0"/>
          </a:p>
        </p:txBody>
      </p:sp>
      <p:sp>
        <p:nvSpPr>
          <p:cNvPr id="4" name="Footer Placeholder 3">
            <a:extLst>
              <a:ext uri="{FF2B5EF4-FFF2-40B4-BE49-F238E27FC236}">
                <a16:creationId xmlns:a16="http://schemas.microsoft.com/office/drawing/2014/main" id="{C634EC82-8E2A-7749-B2CE-786ACFD8B8B9}"/>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2004433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68668-B44C-6244-9E17-FD93C98EFDC0}"/>
              </a:ext>
            </a:extLst>
          </p:cNvPr>
          <p:cNvSpPr>
            <a:spLocks noGrp="1"/>
          </p:cNvSpPr>
          <p:nvPr>
            <p:ph type="title"/>
          </p:nvPr>
        </p:nvSpPr>
        <p:spPr/>
        <p:txBody>
          <a:bodyPr/>
          <a:lstStyle/>
          <a:p>
            <a:r>
              <a:rPr lang="en-US" dirty="0"/>
              <a:t>Plan for Emergencies</a:t>
            </a:r>
          </a:p>
        </p:txBody>
      </p:sp>
      <p:sp>
        <p:nvSpPr>
          <p:cNvPr id="3" name="Content Placeholder 2">
            <a:extLst>
              <a:ext uri="{FF2B5EF4-FFF2-40B4-BE49-F238E27FC236}">
                <a16:creationId xmlns:a16="http://schemas.microsoft.com/office/drawing/2014/main" id="{A11325E7-AF8F-D242-AD9A-FF406E4A866B}"/>
              </a:ext>
            </a:extLst>
          </p:cNvPr>
          <p:cNvSpPr>
            <a:spLocks noGrp="1"/>
          </p:cNvSpPr>
          <p:nvPr>
            <p:ph idx="1"/>
          </p:nvPr>
        </p:nvSpPr>
        <p:spPr/>
        <p:txBody>
          <a:bodyPr/>
          <a:lstStyle/>
          <a:p>
            <a:r>
              <a:rPr lang="en-US" dirty="0"/>
              <a:t>Have an evacuation plan for you and your animals.</a:t>
            </a:r>
          </a:p>
          <a:p>
            <a:r>
              <a:rPr lang="en-US" dirty="0"/>
              <a:t>Know where you will need to go to seek shelter – your service animal will be able to come with you.</a:t>
            </a:r>
          </a:p>
          <a:p>
            <a:r>
              <a:rPr lang="en-US" dirty="0"/>
              <a:t>Identify separate shelters for emotional support animals and pets in advance.</a:t>
            </a:r>
          </a:p>
        </p:txBody>
      </p:sp>
      <p:sp>
        <p:nvSpPr>
          <p:cNvPr id="4" name="Slide Number Placeholder 3">
            <a:extLst>
              <a:ext uri="{FF2B5EF4-FFF2-40B4-BE49-F238E27FC236}">
                <a16:creationId xmlns:a16="http://schemas.microsoft.com/office/drawing/2014/main" id="{9193A53B-7A24-704B-B0D7-5F79D1A564F8}"/>
              </a:ext>
            </a:extLst>
          </p:cNvPr>
          <p:cNvSpPr>
            <a:spLocks noGrp="1"/>
          </p:cNvSpPr>
          <p:nvPr>
            <p:ph type="sldNum" sz="quarter" idx="12"/>
          </p:nvPr>
        </p:nvSpPr>
        <p:spPr/>
        <p:txBody>
          <a:bodyPr/>
          <a:lstStyle/>
          <a:p>
            <a:fld id="{A50DA06A-1166-4395-AA7F-B9873E214E3F}" type="slidenum">
              <a:rPr lang="en-US" smtClean="0"/>
              <a:pPr/>
              <a:t>50</a:t>
            </a:fld>
            <a:endParaRPr lang="en-US" dirty="0"/>
          </a:p>
        </p:txBody>
      </p:sp>
      <p:sp>
        <p:nvSpPr>
          <p:cNvPr id="5" name="Footer Placeholder 4">
            <a:extLst>
              <a:ext uri="{FF2B5EF4-FFF2-40B4-BE49-F238E27FC236}">
                <a16:creationId xmlns:a16="http://schemas.microsoft.com/office/drawing/2014/main" id="{D60BC428-DBB6-B149-9360-3EA70AFCB053}"/>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26523670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F7DB4-A92E-4A44-A1E4-FF2455032D31}"/>
              </a:ext>
            </a:extLst>
          </p:cNvPr>
          <p:cNvSpPr>
            <a:spLocks noGrp="1"/>
          </p:cNvSpPr>
          <p:nvPr>
            <p:ph type="title"/>
          </p:nvPr>
        </p:nvSpPr>
        <p:spPr/>
        <p:txBody>
          <a:bodyPr/>
          <a:lstStyle/>
          <a:p>
            <a:r>
              <a:rPr lang="en-US" dirty="0"/>
              <a:t>Evacuation Drills</a:t>
            </a:r>
          </a:p>
        </p:txBody>
      </p:sp>
      <p:sp>
        <p:nvSpPr>
          <p:cNvPr id="3" name="Content Placeholder 2">
            <a:extLst>
              <a:ext uri="{FF2B5EF4-FFF2-40B4-BE49-F238E27FC236}">
                <a16:creationId xmlns:a16="http://schemas.microsoft.com/office/drawing/2014/main" id="{D31CAAB3-3A82-2A42-8968-6B15402DF973}"/>
              </a:ext>
            </a:extLst>
          </p:cNvPr>
          <p:cNvSpPr>
            <a:spLocks noGrp="1"/>
          </p:cNvSpPr>
          <p:nvPr>
            <p:ph idx="1"/>
          </p:nvPr>
        </p:nvSpPr>
        <p:spPr/>
        <p:txBody>
          <a:bodyPr/>
          <a:lstStyle/>
          <a:p>
            <a:pPr marL="0" indent="0">
              <a:buNone/>
            </a:pPr>
            <a:r>
              <a:rPr lang="en-US" dirty="0"/>
              <a:t>Make sure your service animal or ESA is included in any evacuation drills you participate in, including those in:</a:t>
            </a:r>
          </a:p>
          <a:p>
            <a:r>
              <a:rPr lang="en-US" dirty="0"/>
              <a:t>Housing</a:t>
            </a:r>
          </a:p>
          <a:p>
            <a:r>
              <a:rPr lang="en-US" dirty="0"/>
              <a:t>Workplaces</a:t>
            </a:r>
          </a:p>
          <a:p>
            <a:r>
              <a:rPr lang="en-US" dirty="0"/>
              <a:t>Shelters</a:t>
            </a:r>
          </a:p>
          <a:p>
            <a:r>
              <a:rPr lang="en-US" dirty="0"/>
              <a:t>Public buildings</a:t>
            </a:r>
          </a:p>
        </p:txBody>
      </p:sp>
      <p:sp>
        <p:nvSpPr>
          <p:cNvPr id="4" name="Slide Number Placeholder 3">
            <a:extLst>
              <a:ext uri="{FF2B5EF4-FFF2-40B4-BE49-F238E27FC236}">
                <a16:creationId xmlns:a16="http://schemas.microsoft.com/office/drawing/2014/main" id="{A82FB061-F171-5946-97F1-CFD18B534784}"/>
              </a:ext>
            </a:extLst>
          </p:cNvPr>
          <p:cNvSpPr>
            <a:spLocks noGrp="1"/>
          </p:cNvSpPr>
          <p:nvPr>
            <p:ph type="sldNum" sz="quarter" idx="12"/>
          </p:nvPr>
        </p:nvSpPr>
        <p:spPr/>
        <p:txBody>
          <a:bodyPr/>
          <a:lstStyle/>
          <a:p>
            <a:fld id="{A50DA06A-1166-4395-AA7F-B9873E214E3F}" type="slidenum">
              <a:rPr lang="en-US" smtClean="0"/>
              <a:pPr/>
              <a:t>51</a:t>
            </a:fld>
            <a:endParaRPr lang="en-US" dirty="0"/>
          </a:p>
        </p:txBody>
      </p:sp>
      <p:sp>
        <p:nvSpPr>
          <p:cNvPr id="5" name="Footer Placeholder 4">
            <a:extLst>
              <a:ext uri="{FF2B5EF4-FFF2-40B4-BE49-F238E27FC236}">
                <a16:creationId xmlns:a16="http://schemas.microsoft.com/office/drawing/2014/main" id="{63461113-84C0-0241-ADA0-6A88DCF99E05}"/>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3203078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CD2A-CF68-5249-939A-ADCB95C4707A}"/>
              </a:ext>
            </a:extLst>
          </p:cNvPr>
          <p:cNvSpPr>
            <a:spLocks noGrp="1"/>
          </p:cNvSpPr>
          <p:nvPr>
            <p:ph type="title"/>
          </p:nvPr>
        </p:nvSpPr>
        <p:spPr>
          <a:xfrm>
            <a:off x="1981200" y="544420"/>
            <a:ext cx="8229600" cy="725580"/>
          </a:xfrm>
        </p:spPr>
        <p:txBody>
          <a:bodyPr/>
          <a:lstStyle/>
          <a:p>
            <a:r>
              <a:rPr lang="en-US" dirty="0"/>
              <a:t>Emergency Kits for Animals</a:t>
            </a:r>
          </a:p>
        </p:txBody>
      </p:sp>
      <p:sp>
        <p:nvSpPr>
          <p:cNvPr id="3" name="Content Placeholder 2">
            <a:extLst>
              <a:ext uri="{FF2B5EF4-FFF2-40B4-BE49-F238E27FC236}">
                <a16:creationId xmlns:a16="http://schemas.microsoft.com/office/drawing/2014/main" id="{D8F92794-5419-3849-9AB3-6853B4D733F3}"/>
              </a:ext>
            </a:extLst>
          </p:cNvPr>
          <p:cNvSpPr>
            <a:spLocks noGrp="1"/>
          </p:cNvSpPr>
          <p:nvPr>
            <p:ph idx="1"/>
          </p:nvPr>
        </p:nvSpPr>
        <p:spPr>
          <a:xfrm>
            <a:off x="1752600" y="1295401"/>
            <a:ext cx="8686800" cy="5426075"/>
          </a:xfrm>
        </p:spPr>
        <p:txBody>
          <a:bodyPr>
            <a:normAutofit fontScale="92500" lnSpcReduction="10000"/>
          </a:bodyPr>
          <a:lstStyle/>
          <a:p>
            <a:pPr marL="0" indent="0">
              <a:buNone/>
            </a:pPr>
            <a:r>
              <a:rPr lang="en-US" dirty="0"/>
              <a:t>Service and ESA handlers should carry supplies in “go bags” for their animals as well as themselves in an emergency</a:t>
            </a:r>
          </a:p>
          <a:p>
            <a:pPr lvl="1"/>
            <a:r>
              <a:rPr lang="en-US" sz="3200" dirty="0"/>
              <a:t>Food and water</a:t>
            </a:r>
          </a:p>
          <a:p>
            <a:pPr lvl="1"/>
            <a:r>
              <a:rPr lang="en-US" sz="3200" dirty="0"/>
              <a:t>Medication the animal takes</a:t>
            </a:r>
          </a:p>
          <a:p>
            <a:pPr lvl="1"/>
            <a:r>
              <a:rPr lang="en-US" sz="3200" dirty="0"/>
              <a:t>Bowls for water and food</a:t>
            </a:r>
          </a:p>
          <a:p>
            <a:pPr lvl="1"/>
            <a:r>
              <a:rPr lang="en-US" sz="3200" dirty="0"/>
              <a:t>ID tags and veterinary records</a:t>
            </a:r>
          </a:p>
          <a:p>
            <a:pPr lvl="1"/>
            <a:r>
              <a:rPr lang="en-US" sz="3200" dirty="0"/>
              <a:t>Pet shampoo, wipes, small bags, and other items used to clean up after the animal</a:t>
            </a:r>
          </a:p>
          <a:p>
            <a:pPr lvl="1"/>
            <a:r>
              <a:rPr lang="en-US" sz="3200" dirty="0"/>
              <a:t>Blanket for sleeping and favorite toy</a:t>
            </a:r>
          </a:p>
          <a:p>
            <a:pPr lvl="1"/>
            <a:r>
              <a:rPr lang="en-US" sz="3200" dirty="0"/>
              <a:t>Leash or harness</a:t>
            </a:r>
          </a:p>
        </p:txBody>
      </p:sp>
      <p:sp>
        <p:nvSpPr>
          <p:cNvPr id="4" name="Slide Number Placeholder 3">
            <a:extLst>
              <a:ext uri="{FF2B5EF4-FFF2-40B4-BE49-F238E27FC236}">
                <a16:creationId xmlns:a16="http://schemas.microsoft.com/office/drawing/2014/main" id="{A055FC4A-4F11-DE42-8B77-9B230CB3D199}"/>
              </a:ext>
            </a:extLst>
          </p:cNvPr>
          <p:cNvSpPr>
            <a:spLocks noGrp="1"/>
          </p:cNvSpPr>
          <p:nvPr>
            <p:ph type="sldNum" sz="quarter" idx="12"/>
          </p:nvPr>
        </p:nvSpPr>
        <p:spPr/>
        <p:txBody>
          <a:bodyPr/>
          <a:lstStyle/>
          <a:p>
            <a:fld id="{A50DA06A-1166-4395-AA7F-B9873E214E3F}" type="slidenum">
              <a:rPr lang="en-US" smtClean="0"/>
              <a:pPr/>
              <a:t>52</a:t>
            </a:fld>
            <a:endParaRPr lang="en-US" dirty="0"/>
          </a:p>
        </p:txBody>
      </p:sp>
      <p:sp>
        <p:nvSpPr>
          <p:cNvPr id="5" name="Footer Placeholder 4">
            <a:extLst>
              <a:ext uri="{FF2B5EF4-FFF2-40B4-BE49-F238E27FC236}">
                <a16:creationId xmlns:a16="http://schemas.microsoft.com/office/drawing/2014/main" id="{193DFF5A-31F6-224A-9AFD-34983D57EAFE}"/>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1867164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7A859-7E09-234C-804B-88A6459D167C}"/>
              </a:ext>
            </a:extLst>
          </p:cNvPr>
          <p:cNvSpPr>
            <a:spLocks noGrp="1"/>
          </p:cNvSpPr>
          <p:nvPr>
            <p:ph type="ctrTitle"/>
          </p:nvPr>
        </p:nvSpPr>
        <p:spPr>
          <a:xfrm>
            <a:off x="2209800" y="1485900"/>
            <a:ext cx="7772400" cy="3886200"/>
          </a:xfrm>
        </p:spPr>
        <p:txBody>
          <a:bodyPr>
            <a:normAutofit fontScale="90000"/>
          </a:bodyPr>
          <a:lstStyle/>
          <a:p>
            <a:r>
              <a:rPr lang="en-US" sz="5400" b="1" dirty="0"/>
              <a:t>Service and Emotional Support Animal </a:t>
            </a:r>
            <a:br>
              <a:rPr lang="en-US" sz="5400" b="1" dirty="0"/>
            </a:br>
            <a:r>
              <a:rPr lang="en-US" sz="5400" b="1" dirty="0"/>
              <a:t>Best Practices:</a:t>
            </a:r>
            <a:br>
              <a:rPr lang="en-US" sz="5400" b="1" dirty="0"/>
            </a:br>
            <a:br>
              <a:rPr lang="en-US" sz="5400" b="1" dirty="0"/>
            </a:br>
            <a:r>
              <a:rPr lang="en-US" sz="5400" b="1" dirty="0"/>
              <a:t>Shelters</a:t>
            </a:r>
          </a:p>
        </p:txBody>
      </p:sp>
    </p:spTree>
    <p:extLst>
      <p:ext uri="{BB962C8B-B14F-4D97-AF65-F5344CB8AC3E}">
        <p14:creationId xmlns:p14="http://schemas.microsoft.com/office/powerpoint/2010/main" val="4003631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845098"/>
            <a:ext cx="8839200" cy="725580"/>
          </a:xfrm>
        </p:spPr>
        <p:txBody>
          <a:bodyPr>
            <a:noAutofit/>
          </a:bodyPr>
          <a:lstStyle/>
          <a:p>
            <a:r>
              <a:rPr lang="en-US" sz="4400" dirty="0"/>
              <a:t>Excluding an Animal from A Shelter</a:t>
            </a:r>
          </a:p>
        </p:txBody>
      </p:sp>
      <p:sp>
        <p:nvSpPr>
          <p:cNvPr id="3" name="Content Placeholder 2"/>
          <p:cNvSpPr>
            <a:spLocks noGrp="1"/>
          </p:cNvSpPr>
          <p:nvPr>
            <p:ph idx="1"/>
          </p:nvPr>
        </p:nvSpPr>
        <p:spPr>
          <a:xfrm>
            <a:off x="838200" y="1752601"/>
            <a:ext cx="10515600" cy="4800600"/>
          </a:xfrm>
        </p:spPr>
        <p:txBody>
          <a:bodyPr>
            <a:normAutofit fontScale="92500"/>
          </a:bodyPr>
          <a:lstStyle/>
          <a:p>
            <a:r>
              <a:rPr lang="en-US" dirty="0"/>
              <a:t>Excluding an animal that the handler identifies as their service animal can be complex in an emergency or disaster situation.</a:t>
            </a:r>
          </a:p>
          <a:p>
            <a:r>
              <a:rPr lang="en-US" dirty="0"/>
              <a:t>Where can the animal be placed?</a:t>
            </a:r>
          </a:p>
          <a:p>
            <a:endParaRPr lang="en-US" dirty="0"/>
          </a:p>
          <a:p>
            <a:r>
              <a:rPr lang="en-US" dirty="0"/>
              <a:t>You may want to limit exclusion to times where  an animal’s behavior poses a direct threat to the health or safety of others.</a:t>
            </a:r>
          </a:p>
          <a:p>
            <a:r>
              <a:rPr lang="en-US" dirty="0"/>
              <a:t>This must be based on substantial risk of actual harm and not on potential risk or generalizations.</a:t>
            </a:r>
          </a:p>
        </p:txBody>
      </p:sp>
      <p:sp>
        <p:nvSpPr>
          <p:cNvPr id="4" name="Slide Number Placeholder 3"/>
          <p:cNvSpPr>
            <a:spLocks noGrp="1"/>
          </p:cNvSpPr>
          <p:nvPr>
            <p:ph type="sldNum" sz="quarter" idx="12"/>
          </p:nvPr>
        </p:nvSpPr>
        <p:spPr/>
        <p:txBody>
          <a:bodyPr/>
          <a:lstStyle/>
          <a:p>
            <a:fld id="{A50DA06A-1166-4395-AA7F-B9873E214E3F}" type="slidenum">
              <a:rPr lang="en-US" smtClean="0"/>
              <a:pPr/>
              <a:t>54</a:t>
            </a:fld>
            <a:endParaRPr lang="en-US" dirty="0"/>
          </a:p>
        </p:txBody>
      </p:sp>
      <p:sp>
        <p:nvSpPr>
          <p:cNvPr id="5" name="Footer Placeholder 4">
            <a:extLst>
              <a:ext uri="{FF2B5EF4-FFF2-40B4-BE49-F238E27FC236}">
                <a16:creationId xmlns:a16="http://schemas.microsoft.com/office/drawing/2014/main" id="{C47212E5-E3EB-444C-AF69-6A71E55ED108}"/>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286650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B679-EBA3-DF4F-9F0B-EA78A2428AA9}"/>
              </a:ext>
            </a:extLst>
          </p:cNvPr>
          <p:cNvSpPr>
            <a:spLocks noGrp="1"/>
          </p:cNvSpPr>
          <p:nvPr>
            <p:ph type="title"/>
          </p:nvPr>
        </p:nvSpPr>
        <p:spPr/>
        <p:txBody>
          <a:bodyPr/>
          <a:lstStyle/>
          <a:p>
            <a:r>
              <a:rPr lang="en-US" dirty="0"/>
              <a:t>Train Shelter Staff</a:t>
            </a:r>
          </a:p>
        </p:txBody>
      </p:sp>
      <p:sp>
        <p:nvSpPr>
          <p:cNvPr id="3" name="Content Placeholder 2">
            <a:extLst>
              <a:ext uri="{FF2B5EF4-FFF2-40B4-BE49-F238E27FC236}">
                <a16:creationId xmlns:a16="http://schemas.microsoft.com/office/drawing/2014/main" id="{EE05E733-8C65-5E41-BAA6-CF00519B0A28}"/>
              </a:ext>
            </a:extLst>
          </p:cNvPr>
          <p:cNvSpPr>
            <a:spLocks noGrp="1"/>
          </p:cNvSpPr>
          <p:nvPr>
            <p:ph idx="1"/>
          </p:nvPr>
        </p:nvSpPr>
        <p:spPr/>
        <p:txBody>
          <a:bodyPr/>
          <a:lstStyle/>
          <a:p>
            <a:pPr marL="0" indent="0">
              <a:buNone/>
            </a:pPr>
            <a:r>
              <a:rPr lang="en-US" dirty="0"/>
              <a:t>Train shelter staff on –</a:t>
            </a:r>
          </a:p>
          <a:p>
            <a:pPr lvl="1"/>
            <a:r>
              <a:rPr lang="en-US" dirty="0"/>
              <a:t>Basic rules on service animals and emotional support animals.</a:t>
            </a:r>
          </a:p>
          <a:p>
            <a:pPr lvl="1"/>
            <a:r>
              <a:rPr lang="en-US" dirty="0"/>
              <a:t>Location of animal shelters that can care for emotional support animals and pets if needed.</a:t>
            </a:r>
          </a:p>
        </p:txBody>
      </p:sp>
      <p:sp>
        <p:nvSpPr>
          <p:cNvPr id="4" name="Slide Number Placeholder 3">
            <a:extLst>
              <a:ext uri="{FF2B5EF4-FFF2-40B4-BE49-F238E27FC236}">
                <a16:creationId xmlns:a16="http://schemas.microsoft.com/office/drawing/2014/main" id="{F9B523BE-2B66-2B4A-B773-D4966341D55D}"/>
              </a:ext>
            </a:extLst>
          </p:cNvPr>
          <p:cNvSpPr>
            <a:spLocks noGrp="1"/>
          </p:cNvSpPr>
          <p:nvPr>
            <p:ph type="sldNum" sz="quarter" idx="12"/>
          </p:nvPr>
        </p:nvSpPr>
        <p:spPr/>
        <p:txBody>
          <a:bodyPr/>
          <a:lstStyle/>
          <a:p>
            <a:fld id="{A50DA06A-1166-4395-AA7F-B9873E214E3F}" type="slidenum">
              <a:rPr lang="en-US" smtClean="0"/>
              <a:pPr/>
              <a:t>55</a:t>
            </a:fld>
            <a:endParaRPr lang="en-US" dirty="0"/>
          </a:p>
        </p:txBody>
      </p:sp>
      <p:sp>
        <p:nvSpPr>
          <p:cNvPr id="5" name="Footer Placeholder 4">
            <a:extLst>
              <a:ext uri="{FF2B5EF4-FFF2-40B4-BE49-F238E27FC236}">
                <a16:creationId xmlns:a16="http://schemas.microsoft.com/office/drawing/2014/main" id="{D049F341-2FEF-0149-B57B-C638FE29D715}"/>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27524397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DFD7-F107-D54F-AC5A-24DB3F440777}"/>
              </a:ext>
            </a:extLst>
          </p:cNvPr>
          <p:cNvSpPr>
            <a:spLocks noGrp="1"/>
          </p:cNvSpPr>
          <p:nvPr>
            <p:ph type="title"/>
          </p:nvPr>
        </p:nvSpPr>
        <p:spPr>
          <a:xfrm>
            <a:off x="1981200" y="274638"/>
            <a:ext cx="8229600" cy="1143000"/>
          </a:xfrm>
        </p:spPr>
        <p:txBody>
          <a:bodyPr anchor="ctr">
            <a:normAutofit/>
          </a:bodyPr>
          <a:lstStyle/>
          <a:p>
            <a:r>
              <a:rPr lang="en-US" b="1" dirty="0"/>
              <a:t>Create Space for Service Animals</a:t>
            </a:r>
          </a:p>
        </p:txBody>
      </p:sp>
      <p:pic>
        <p:nvPicPr>
          <p:cNvPr id="6" name="Picture 5" descr="A dog on a dog bed covered by a blanket">
            <a:extLst>
              <a:ext uri="{FF2B5EF4-FFF2-40B4-BE49-F238E27FC236}">
                <a16:creationId xmlns:a16="http://schemas.microsoft.com/office/drawing/2014/main" id="{032B92D6-844E-A94A-B46F-571D6249184B}"/>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595" r="13483" b="3"/>
          <a:stretch/>
        </p:blipFill>
        <p:spPr>
          <a:xfrm>
            <a:off x="1981201" y="1600201"/>
            <a:ext cx="3603717" cy="4038600"/>
          </a:xfrm>
          <a:prstGeom prst="rect">
            <a:avLst/>
          </a:prstGeom>
          <a:noFill/>
        </p:spPr>
      </p:pic>
      <p:sp>
        <p:nvSpPr>
          <p:cNvPr id="3" name="Content Placeholder 2">
            <a:extLst>
              <a:ext uri="{FF2B5EF4-FFF2-40B4-BE49-F238E27FC236}">
                <a16:creationId xmlns:a16="http://schemas.microsoft.com/office/drawing/2014/main" id="{499B2776-8D32-BC47-B64B-FD47A62CD727}"/>
              </a:ext>
            </a:extLst>
          </p:cNvPr>
          <p:cNvSpPr>
            <a:spLocks noGrp="1"/>
          </p:cNvSpPr>
          <p:nvPr>
            <p:ph sz="half" idx="2"/>
          </p:nvPr>
        </p:nvSpPr>
        <p:spPr>
          <a:xfrm>
            <a:off x="6172200" y="1600201"/>
            <a:ext cx="4038600" cy="4525963"/>
          </a:xfrm>
        </p:spPr>
        <p:txBody>
          <a:bodyPr>
            <a:normAutofit fontScale="92500" lnSpcReduction="10000"/>
          </a:bodyPr>
          <a:lstStyle/>
          <a:p>
            <a:r>
              <a:rPr lang="en-US" sz="3200" dirty="0"/>
              <a:t>Within shelters, create space where people who bring their service animals can have the animal next to them.</a:t>
            </a:r>
          </a:p>
          <a:p>
            <a:r>
              <a:rPr lang="en-US" sz="3200" dirty="0"/>
              <a:t>If another shelter resident has dog allergies, try to separate them.</a:t>
            </a:r>
          </a:p>
        </p:txBody>
      </p:sp>
      <p:sp>
        <p:nvSpPr>
          <p:cNvPr id="4" name="Slide Number Placeholder 3">
            <a:extLst>
              <a:ext uri="{FF2B5EF4-FFF2-40B4-BE49-F238E27FC236}">
                <a16:creationId xmlns:a16="http://schemas.microsoft.com/office/drawing/2014/main" id="{23E6D783-48EA-C34D-80A7-B9BAABEAC8D0}"/>
              </a:ext>
            </a:extLst>
          </p:cNvPr>
          <p:cNvSpPr>
            <a:spLocks noGrp="1"/>
          </p:cNvSpPr>
          <p:nvPr>
            <p:ph type="sldNum" sz="quarter" idx="12"/>
          </p:nvPr>
        </p:nvSpPr>
        <p:spPr>
          <a:xfrm>
            <a:off x="8077200" y="6356351"/>
            <a:ext cx="2133600" cy="365125"/>
          </a:xfrm>
        </p:spPr>
        <p:txBody>
          <a:bodyPr anchor="ctr">
            <a:normAutofit/>
          </a:bodyPr>
          <a:lstStyle/>
          <a:p>
            <a:pPr>
              <a:spcAft>
                <a:spcPts val="600"/>
              </a:spcAft>
            </a:pPr>
            <a:fld id="{A50DA06A-1166-4395-AA7F-B9873E214E3F}" type="slidenum">
              <a:rPr lang="en-US" smtClean="0"/>
              <a:pPr>
                <a:spcAft>
                  <a:spcPts val="600"/>
                </a:spcAft>
              </a:pPr>
              <a:t>56</a:t>
            </a:fld>
            <a:endParaRPr lang="en-US"/>
          </a:p>
        </p:txBody>
      </p:sp>
      <p:sp>
        <p:nvSpPr>
          <p:cNvPr id="5" name="Footer Placeholder 4">
            <a:extLst>
              <a:ext uri="{FF2B5EF4-FFF2-40B4-BE49-F238E27FC236}">
                <a16:creationId xmlns:a16="http://schemas.microsoft.com/office/drawing/2014/main" id="{F6DB6B43-3609-1541-B218-B39EAAD9CDE3}"/>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28184822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708F9-524F-3F4C-87C4-ABFD16EFD78F}"/>
              </a:ext>
            </a:extLst>
          </p:cNvPr>
          <p:cNvSpPr>
            <a:spLocks noGrp="1"/>
          </p:cNvSpPr>
          <p:nvPr>
            <p:ph type="title"/>
          </p:nvPr>
        </p:nvSpPr>
        <p:spPr/>
        <p:txBody>
          <a:bodyPr/>
          <a:lstStyle/>
          <a:p>
            <a:r>
              <a:rPr lang="en-US" dirty="0"/>
              <a:t>Service Animal Relief Areas</a:t>
            </a:r>
          </a:p>
        </p:txBody>
      </p:sp>
      <p:sp>
        <p:nvSpPr>
          <p:cNvPr id="3" name="Content Placeholder 2">
            <a:extLst>
              <a:ext uri="{FF2B5EF4-FFF2-40B4-BE49-F238E27FC236}">
                <a16:creationId xmlns:a16="http://schemas.microsoft.com/office/drawing/2014/main" id="{667FB4FC-B8BB-7C4B-9B3A-485BFDA24D19}"/>
              </a:ext>
            </a:extLst>
          </p:cNvPr>
          <p:cNvSpPr>
            <a:spLocks noGrp="1"/>
          </p:cNvSpPr>
          <p:nvPr>
            <p:ph idx="1"/>
          </p:nvPr>
        </p:nvSpPr>
        <p:spPr/>
        <p:txBody>
          <a:bodyPr/>
          <a:lstStyle/>
          <a:p>
            <a:pPr marL="0" indent="0">
              <a:buNone/>
            </a:pPr>
            <a:r>
              <a:rPr lang="en-US" dirty="0"/>
              <a:t>Emergency shelters should have grassy areas that can be used for service animals to relieve themselves.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CCDD550-8B45-4E44-90D5-5642105FD091}"/>
              </a:ext>
            </a:extLst>
          </p:cNvPr>
          <p:cNvSpPr>
            <a:spLocks noGrp="1"/>
          </p:cNvSpPr>
          <p:nvPr>
            <p:ph type="sldNum" sz="quarter" idx="12"/>
          </p:nvPr>
        </p:nvSpPr>
        <p:spPr/>
        <p:txBody>
          <a:bodyPr/>
          <a:lstStyle/>
          <a:p>
            <a:fld id="{A50DA06A-1166-4395-AA7F-B9873E214E3F}" type="slidenum">
              <a:rPr lang="en-US" smtClean="0"/>
              <a:pPr/>
              <a:t>57</a:t>
            </a:fld>
            <a:endParaRPr lang="en-US" dirty="0"/>
          </a:p>
        </p:txBody>
      </p:sp>
      <p:pic>
        <p:nvPicPr>
          <p:cNvPr id="6" name="Picture 5" descr="Dog on a leash sniffing grass">
            <a:extLst>
              <a:ext uri="{FF2B5EF4-FFF2-40B4-BE49-F238E27FC236}">
                <a16:creationId xmlns:a16="http://schemas.microsoft.com/office/drawing/2014/main" id="{6B58BE2C-EA1A-5E45-91A4-D42179D6AEF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67200" y="3429000"/>
            <a:ext cx="4064000" cy="2247900"/>
          </a:xfrm>
          <a:prstGeom prst="rect">
            <a:avLst/>
          </a:prstGeom>
        </p:spPr>
      </p:pic>
      <p:sp>
        <p:nvSpPr>
          <p:cNvPr id="5" name="Footer Placeholder 4">
            <a:extLst>
              <a:ext uri="{FF2B5EF4-FFF2-40B4-BE49-F238E27FC236}">
                <a16:creationId xmlns:a16="http://schemas.microsoft.com/office/drawing/2014/main" id="{526D8B0F-CF45-4942-97E9-2873294A1315}"/>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1824343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1159-C0FA-EB4F-8EAE-6E245A34EF5C}"/>
              </a:ext>
            </a:extLst>
          </p:cNvPr>
          <p:cNvSpPr>
            <a:spLocks noGrp="1"/>
          </p:cNvSpPr>
          <p:nvPr>
            <p:ph type="title"/>
          </p:nvPr>
        </p:nvSpPr>
        <p:spPr/>
        <p:txBody>
          <a:bodyPr/>
          <a:lstStyle/>
          <a:p>
            <a:r>
              <a:rPr lang="en-US" dirty="0"/>
              <a:t>Care and Supervision</a:t>
            </a:r>
          </a:p>
        </p:txBody>
      </p:sp>
      <p:sp>
        <p:nvSpPr>
          <p:cNvPr id="3" name="Content Placeholder 2">
            <a:extLst>
              <a:ext uri="{FF2B5EF4-FFF2-40B4-BE49-F238E27FC236}">
                <a16:creationId xmlns:a16="http://schemas.microsoft.com/office/drawing/2014/main" id="{1E0C57EB-3B32-8D4C-A596-CD4DF3CA61DE}"/>
              </a:ext>
            </a:extLst>
          </p:cNvPr>
          <p:cNvSpPr>
            <a:spLocks noGrp="1"/>
          </p:cNvSpPr>
          <p:nvPr>
            <p:ph idx="1"/>
          </p:nvPr>
        </p:nvSpPr>
        <p:spPr>
          <a:xfrm>
            <a:off x="838200" y="1752600"/>
            <a:ext cx="10744200" cy="4800600"/>
          </a:xfrm>
        </p:spPr>
        <p:txBody>
          <a:bodyPr>
            <a:normAutofit/>
          </a:bodyPr>
          <a:lstStyle/>
          <a:p>
            <a:r>
              <a:rPr lang="en-US" dirty="0"/>
              <a:t>Staff are not responsible for the care and supervision of service animals.</a:t>
            </a:r>
          </a:p>
          <a:p>
            <a:r>
              <a:rPr lang="en-US" dirty="0"/>
              <a:t>If a person who uses a service animal cannot care for them independently while in the shelter, staff should try to locate family or friends of the handler or recruit a shelter volunteer if one is consistently available.</a:t>
            </a:r>
          </a:p>
          <a:p>
            <a:r>
              <a:rPr lang="en-US" dirty="0"/>
              <a:t>Emergency pet shelters are set-up in a disaster and can care for service and emotional support animals as well as pets.</a:t>
            </a:r>
          </a:p>
        </p:txBody>
      </p:sp>
      <p:sp>
        <p:nvSpPr>
          <p:cNvPr id="4" name="Slide Number Placeholder 3">
            <a:extLst>
              <a:ext uri="{FF2B5EF4-FFF2-40B4-BE49-F238E27FC236}">
                <a16:creationId xmlns:a16="http://schemas.microsoft.com/office/drawing/2014/main" id="{9C43739B-EF5D-D547-9FBB-FC27C9D1ADC4}"/>
              </a:ext>
            </a:extLst>
          </p:cNvPr>
          <p:cNvSpPr>
            <a:spLocks noGrp="1"/>
          </p:cNvSpPr>
          <p:nvPr>
            <p:ph type="sldNum" sz="quarter" idx="12"/>
          </p:nvPr>
        </p:nvSpPr>
        <p:spPr/>
        <p:txBody>
          <a:bodyPr/>
          <a:lstStyle/>
          <a:p>
            <a:fld id="{A50DA06A-1166-4395-AA7F-B9873E214E3F}" type="slidenum">
              <a:rPr lang="en-US" smtClean="0"/>
              <a:pPr/>
              <a:t>58</a:t>
            </a:fld>
            <a:endParaRPr lang="en-US" dirty="0"/>
          </a:p>
        </p:txBody>
      </p:sp>
      <p:sp>
        <p:nvSpPr>
          <p:cNvPr id="5" name="Footer Placeholder 4">
            <a:extLst>
              <a:ext uri="{FF2B5EF4-FFF2-40B4-BE49-F238E27FC236}">
                <a16:creationId xmlns:a16="http://schemas.microsoft.com/office/drawing/2014/main" id="{2968EC60-5249-3343-8D1D-EC37E34FC537}"/>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4197038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85059-4063-704D-A6F1-1463B2122401}"/>
              </a:ext>
            </a:extLst>
          </p:cNvPr>
          <p:cNvSpPr>
            <a:spLocks noGrp="1"/>
          </p:cNvSpPr>
          <p:nvPr>
            <p:ph type="title"/>
          </p:nvPr>
        </p:nvSpPr>
        <p:spPr/>
        <p:txBody>
          <a:bodyPr/>
          <a:lstStyle/>
          <a:p>
            <a:r>
              <a:rPr lang="en-US" dirty="0"/>
              <a:t>Resources I</a:t>
            </a:r>
          </a:p>
        </p:txBody>
      </p:sp>
      <p:sp>
        <p:nvSpPr>
          <p:cNvPr id="3" name="Content Placeholder 2">
            <a:extLst>
              <a:ext uri="{FF2B5EF4-FFF2-40B4-BE49-F238E27FC236}">
                <a16:creationId xmlns:a16="http://schemas.microsoft.com/office/drawing/2014/main" id="{4315E9A9-55A6-7549-A4D5-B339DA62E9D9}"/>
              </a:ext>
            </a:extLst>
          </p:cNvPr>
          <p:cNvSpPr>
            <a:spLocks noGrp="1"/>
          </p:cNvSpPr>
          <p:nvPr>
            <p:ph idx="1"/>
          </p:nvPr>
        </p:nvSpPr>
        <p:spPr/>
        <p:txBody>
          <a:bodyPr/>
          <a:lstStyle/>
          <a:p>
            <a:r>
              <a:rPr lang="en-US" b="1" dirty="0"/>
              <a:t>Pacific ADA Center Emergency Preparedness</a:t>
            </a:r>
          </a:p>
          <a:p>
            <a:pPr marL="0" indent="0">
              <a:buNone/>
            </a:pPr>
            <a:r>
              <a:rPr lang="en-US" dirty="0"/>
              <a:t>https://</a:t>
            </a:r>
            <a:r>
              <a:rPr lang="en-US" dirty="0" err="1"/>
              <a:t>www.adapacific.org</a:t>
            </a:r>
            <a:r>
              <a:rPr lang="en-US" dirty="0"/>
              <a:t>/emergency-preparedness-publications-resources</a:t>
            </a:r>
          </a:p>
          <a:p>
            <a:r>
              <a:rPr lang="en-US" b="1" dirty="0"/>
              <a:t>ADA National Network Service Animals in Emergency Situations</a:t>
            </a:r>
          </a:p>
          <a:p>
            <a:pPr marL="0" indent="0">
              <a:buNone/>
            </a:pPr>
            <a:r>
              <a:rPr lang="en-US" dirty="0"/>
              <a:t>https://</a:t>
            </a:r>
            <a:r>
              <a:rPr lang="en-US" dirty="0" err="1"/>
              <a:t>adata.org</a:t>
            </a:r>
            <a:r>
              <a:rPr lang="en-US" dirty="0"/>
              <a:t>/service-animal-resource-hub/emergencies</a:t>
            </a:r>
          </a:p>
        </p:txBody>
      </p:sp>
      <p:sp>
        <p:nvSpPr>
          <p:cNvPr id="4" name="Slide Number Placeholder 3">
            <a:extLst>
              <a:ext uri="{FF2B5EF4-FFF2-40B4-BE49-F238E27FC236}">
                <a16:creationId xmlns:a16="http://schemas.microsoft.com/office/drawing/2014/main" id="{3B317A5B-7216-5844-BAFC-02D84D51C1C9}"/>
              </a:ext>
            </a:extLst>
          </p:cNvPr>
          <p:cNvSpPr>
            <a:spLocks noGrp="1"/>
          </p:cNvSpPr>
          <p:nvPr>
            <p:ph type="sldNum" sz="quarter" idx="12"/>
          </p:nvPr>
        </p:nvSpPr>
        <p:spPr/>
        <p:txBody>
          <a:bodyPr/>
          <a:lstStyle/>
          <a:p>
            <a:fld id="{A50DA06A-1166-4395-AA7F-B9873E214E3F}" type="slidenum">
              <a:rPr lang="en-US" smtClean="0"/>
              <a:pPr/>
              <a:t>59</a:t>
            </a:fld>
            <a:endParaRPr lang="en-US" dirty="0"/>
          </a:p>
        </p:txBody>
      </p:sp>
      <p:sp>
        <p:nvSpPr>
          <p:cNvPr id="5" name="Footer Placeholder 4">
            <a:extLst>
              <a:ext uri="{FF2B5EF4-FFF2-40B4-BE49-F238E27FC236}">
                <a16:creationId xmlns:a16="http://schemas.microsoft.com/office/drawing/2014/main" id="{21197902-1697-DC40-A9FF-A7E8D9EDC6C7}"/>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1898100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7A859-7E09-234C-804B-88A6459D167C}"/>
              </a:ext>
            </a:extLst>
          </p:cNvPr>
          <p:cNvSpPr>
            <a:spLocks noGrp="1"/>
          </p:cNvSpPr>
          <p:nvPr>
            <p:ph type="ctrTitle"/>
          </p:nvPr>
        </p:nvSpPr>
        <p:spPr>
          <a:xfrm>
            <a:off x="2209800" y="2057400"/>
            <a:ext cx="7772400" cy="2971800"/>
          </a:xfrm>
        </p:spPr>
        <p:txBody>
          <a:bodyPr>
            <a:normAutofit/>
          </a:bodyPr>
          <a:lstStyle/>
          <a:p>
            <a:r>
              <a:rPr lang="en-US" sz="5400" b="1" dirty="0"/>
              <a:t>Service and Emotional Support Animals </a:t>
            </a:r>
            <a:br>
              <a:rPr lang="en-US" sz="5400" b="1" dirty="0"/>
            </a:br>
            <a:r>
              <a:rPr lang="en-US" sz="5400" b="1" dirty="0"/>
              <a:t>Basic Knowledge</a:t>
            </a:r>
          </a:p>
        </p:txBody>
      </p:sp>
    </p:spTree>
    <p:extLst>
      <p:ext uri="{BB962C8B-B14F-4D97-AF65-F5344CB8AC3E}">
        <p14:creationId xmlns:p14="http://schemas.microsoft.com/office/powerpoint/2010/main" val="30280516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85059-4063-704D-A6F1-1463B2122401}"/>
              </a:ext>
            </a:extLst>
          </p:cNvPr>
          <p:cNvSpPr>
            <a:spLocks noGrp="1"/>
          </p:cNvSpPr>
          <p:nvPr>
            <p:ph type="title"/>
          </p:nvPr>
        </p:nvSpPr>
        <p:spPr>
          <a:xfrm>
            <a:off x="2092960" y="325120"/>
            <a:ext cx="8229600" cy="725580"/>
          </a:xfrm>
        </p:spPr>
        <p:txBody>
          <a:bodyPr/>
          <a:lstStyle/>
          <a:p>
            <a:r>
              <a:rPr lang="en-US" dirty="0"/>
              <a:t>Resources II</a:t>
            </a:r>
          </a:p>
        </p:txBody>
      </p:sp>
      <p:sp>
        <p:nvSpPr>
          <p:cNvPr id="3" name="Content Placeholder 2">
            <a:extLst>
              <a:ext uri="{FF2B5EF4-FFF2-40B4-BE49-F238E27FC236}">
                <a16:creationId xmlns:a16="http://schemas.microsoft.com/office/drawing/2014/main" id="{4315E9A9-55A6-7549-A4D5-B339DA62E9D9}"/>
              </a:ext>
            </a:extLst>
          </p:cNvPr>
          <p:cNvSpPr>
            <a:spLocks noGrp="1"/>
          </p:cNvSpPr>
          <p:nvPr>
            <p:ph idx="1"/>
          </p:nvPr>
        </p:nvSpPr>
        <p:spPr>
          <a:xfrm>
            <a:off x="1828800" y="1295400"/>
            <a:ext cx="8686800" cy="5237480"/>
          </a:xfrm>
        </p:spPr>
        <p:txBody>
          <a:bodyPr>
            <a:normAutofit/>
          </a:bodyPr>
          <a:lstStyle/>
          <a:p>
            <a:r>
              <a:rPr lang="en-US" b="1" dirty="0"/>
              <a:t>U.S. Department of Justice Service Animal FAQ</a:t>
            </a:r>
          </a:p>
          <a:p>
            <a:pPr marL="0" indent="0">
              <a:buNone/>
            </a:pPr>
            <a:r>
              <a:rPr lang="en-US" dirty="0"/>
              <a:t>https://</a:t>
            </a:r>
            <a:r>
              <a:rPr lang="en-US" dirty="0" err="1"/>
              <a:t>www.adapacific.org</a:t>
            </a:r>
            <a:r>
              <a:rPr lang="en-US" dirty="0"/>
              <a:t>/assets/documents/</a:t>
            </a:r>
            <a:r>
              <a:rPr lang="en-US" dirty="0" err="1"/>
              <a:t>usdoj</a:t>
            </a:r>
            <a:r>
              <a:rPr lang="en-US" dirty="0"/>
              <a:t>-service-animal-</a:t>
            </a:r>
            <a:r>
              <a:rPr lang="en-US" dirty="0" err="1"/>
              <a:t>faq.pdf</a:t>
            </a:r>
            <a:endParaRPr lang="en-US" dirty="0"/>
          </a:p>
          <a:p>
            <a:r>
              <a:rPr lang="en-US" b="1" dirty="0"/>
              <a:t>Post Katrina Emergency Management Reform Act (PKEMRA) Summary</a:t>
            </a:r>
          </a:p>
          <a:p>
            <a:pPr marL="0" indent="0">
              <a:buNone/>
            </a:pPr>
            <a:r>
              <a:rPr lang="en-US" dirty="0"/>
              <a:t>https://</a:t>
            </a:r>
            <a:r>
              <a:rPr lang="en-US" dirty="0" err="1"/>
              <a:t>emilms.fema.gov</a:t>
            </a:r>
            <a:r>
              <a:rPr lang="en-US" dirty="0"/>
              <a:t>/is_0822/groups/20.html</a:t>
            </a:r>
          </a:p>
          <a:p>
            <a:r>
              <a:rPr lang="en-US" b="1" dirty="0"/>
              <a:t>PETS Act FAQ</a:t>
            </a:r>
          </a:p>
          <a:p>
            <a:pPr marL="0" indent="0">
              <a:buNone/>
            </a:pPr>
            <a:r>
              <a:rPr lang="en-US" dirty="0"/>
              <a:t>https://</a:t>
            </a:r>
            <a:r>
              <a:rPr lang="en-US" dirty="0" err="1"/>
              <a:t>www.avma.org</a:t>
            </a:r>
            <a:r>
              <a:rPr lang="en-US" dirty="0"/>
              <a:t>/pets-act-</a:t>
            </a:r>
            <a:r>
              <a:rPr lang="en-US" dirty="0" err="1"/>
              <a:t>faq</a:t>
            </a:r>
            <a:endParaRPr lang="en-US" dirty="0"/>
          </a:p>
        </p:txBody>
      </p:sp>
      <p:sp>
        <p:nvSpPr>
          <p:cNvPr id="4" name="Slide Number Placeholder 3">
            <a:extLst>
              <a:ext uri="{FF2B5EF4-FFF2-40B4-BE49-F238E27FC236}">
                <a16:creationId xmlns:a16="http://schemas.microsoft.com/office/drawing/2014/main" id="{3B317A5B-7216-5844-BAFC-02D84D51C1C9}"/>
              </a:ext>
            </a:extLst>
          </p:cNvPr>
          <p:cNvSpPr>
            <a:spLocks noGrp="1"/>
          </p:cNvSpPr>
          <p:nvPr>
            <p:ph type="sldNum" sz="quarter" idx="12"/>
          </p:nvPr>
        </p:nvSpPr>
        <p:spPr/>
        <p:txBody>
          <a:bodyPr/>
          <a:lstStyle/>
          <a:p>
            <a:fld id="{A50DA06A-1166-4395-AA7F-B9873E214E3F}" type="slidenum">
              <a:rPr lang="en-US" smtClean="0"/>
              <a:pPr/>
              <a:t>60</a:t>
            </a:fld>
            <a:endParaRPr lang="en-US" dirty="0"/>
          </a:p>
        </p:txBody>
      </p:sp>
      <p:sp>
        <p:nvSpPr>
          <p:cNvPr id="5" name="Footer Placeholder 4">
            <a:extLst>
              <a:ext uri="{FF2B5EF4-FFF2-40B4-BE49-F238E27FC236}">
                <a16:creationId xmlns:a16="http://schemas.microsoft.com/office/drawing/2014/main" id="{3C8FF1B9-A79E-8A49-B770-0B3EC530CA23}"/>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3032292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85059-4063-704D-A6F1-1463B2122401}"/>
              </a:ext>
            </a:extLst>
          </p:cNvPr>
          <p:cNvSpPr>
            <a:spLocks noGrp="1"/>
          </p:cNvSpPr>
          <p:nvPr>
            <p:ph type="title"/>
          </p:nvPr>
        </p:nvSpPr>
        <p:spPr/>
        <p:txBody>
          <a:bodyPr/>
          <a:lstStyle/>
          <a:p>
            <a:r>
              <a:rPr lang="en-US" dirty="0"/>
              <a:t>Resources III</a:t>
            </a:r>
          </a:p>
        </p:txBody>
      </p:sp>
      <p:sp>
        <p:nvSpPr>
          <p:cNvPr id="3" name="Content Placeholder 2">
            <a:extLst>
              <a:ext uri="{FF2B5EF4-FFF2-40B4-BE49-F238E27FC236}">
                <a16:creationId xmlns:a16="http://schemas.microsoft.com/office/drawing/2014/main" id="{4315E9A9-55A6-7549-A4D5-B339DA62E9D9}"/>
              </a:ext>
            </a:extLst>
          </p:cNvPr>
          <p:cNvSpPr>
            <a:spLocks noGrp="1"/>
          </p:cNvSpPr>
          <p:nvPr>
            <p:ph idx="1"/>
          </p:nvPr>
        </p:nvSpPr>
        <p:spPr>
          <a:xfrm>
            <a:off x="1828800" y="1752600"/>
            <a:ext cx="8458200" cy="4800600"/>
          </a:xfrm>
        </p:spPr>
        <p:txBody>
          <a:bodyPr>
            <a:normAutofit/>
          </a:bodyPr>
          <a:lstStyle/>
          <a:p>
            <a:r>
              <a:rPr lang="en-US" b="1" dirty="0"/>
              <a:t>FEMA Disaster Assistance Policy 9523.19</a:t>
            </a:r>
          </a:p>
          <a:p>
            <a:pPr marL="0" indent="0">
              <a:buNone/>
            </a:pPr>
            <a:r>
              <a:rPr lang="en-US" dirty="0"/>
              <a:t>https://</a:t>
            </a:r>
            <a:r>
              <a:rPr lang="en-US" dirty="0" err="1"/>
              <a:t>alert.ny.gov</a:t>
            </a:r>
            <a:r>
              <a:rPr lang="en-US" dirty="0"/>
              <a:t>/system/files/documents/2018/12/eligible-costs-related-pet-evacuation-</a:t>
            </a:r>
            <a:r>
              <a:rPr lang="en-US" dirty="0" err="1"/>
              <a:t>femadisaster</a:t>
            </a:r>
            <a:r>
              <a:rPr lang="en-US" dirty="0"/>
              <a:t>-</a:t>
            </a:r>
            <a:r>
              <a:rPr lang="en-US" dirty="0" err="1"/>
              <a:t>policy.pdf</a:t>
            </a:r>
            <a:endParaRPr lang="en-US" dirty="0"/>
          </a:p>
          <a:p>
            <a:r>
              <a:rPr lang="en-US" b="1" dirty="0"/>
              <a:t>FEMA Comprehensive Preparedness Guide 101 Supplement Household Pets and Service Animal Planning Checklist</a:t>
            </a:r>
          </a:p>
          <a:p>
            <a:pPr marL="0" indent="0">
              <a:buNone/>
            </a:pPr>
            <a:r>
              <a:rPr lang="en-US" dirty="0"/>
              <a:t>https://</a:t>
            </a:r>
            <a:r>
              <a:rPr lang="en-US" dirty="0" err="1"/>
              <a:t>www.fema.gov</a:t>
            </a:r>
            <a:r>
              <a:rPr lang="en-US" dirty="0"/>
              <a:t>/pdf/about/divisions/</a:t>
            </a:r>
            <a:r>
              <a:rPr lang="en-US" dirty="0" err="1"/>
              <a:t>npd</a:t>
            </a:r>
            <a:r>
              <a:rPr lang="en-US" dirty="0"/>
              <a:t>/CPG_101_Supplement_HPSA.pdf</a:t>
            </a:r>
          </a:p>
        </p:txBody>
      </p:sp>
      <p:sp>
        <p:nvSpPr>
          <p:cNvPr id="4" name="Slide Number Placeholder 3">
            <a:extLst>
              <a:ext uri="{FF2B5EF4-FFF2-40B4-BE49-F238E27FC236}">
                <a16:creationId xmlns:a16="http://schemas.microsoft.com/office/drawing/2014/main" id="{3B317A5B-7216-5844-BAFC-02D84D51C1C9}"/>
              </a:ext>
            </a:extLst>
          </p:cNvPr>
          <p:cNvSpPr>
            <a:spLocks noGrp="1"/>
          </p:cNvSpPr>
          <p:nvPr>
            <p:ph type="sldNum" sz="quarter" idx="12"/>
          </p:nvPr>
        </p:nvSpPr>
        <p:spPr/>
        <p:txBody>
          <a:bodyPr/>
          <a:lstStyle/>
          <a:p>
            <a:fld id="{A50DA06A-1166-4395-AA7F-B9873E214E3F}" type="slidenum">
              <a:rPr lang="en-US" smtClean="0"/>
              <a:pPr/>
              <a:t>61</a:t>
            </a:fld>
            <a:endParaRPr lang="en-US" dirty="0"/>
          </a:p>
        </p:txBody>
      </p:sp>
      <p:sp>
        <p:nvSpPr>
          <p:cNvPr id="5" name="Footer Placeholder 4">
            <a:extLst>
              <a:ext uri="{FF2B5EF4-FFF2-40B4-BE49-F238E27FC236}">
                <a16:creationId xmlns:a16="http://schemas.microsoft.com/office/drawing/2014/main" id="{53601CEE-4A72-E049-A798-C2E7633C9000}"/>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31811586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0D68A-8198-C940-94F7-E89AB50EA01A}"/>
              </a:ext>
            </a:extLst>
          </p:cNvPr>
          <p:cNvSpPr>
            <a:spLocks noGrp="1"/>
          </p:cNvSpPr>
          <p:nvPr>
            <p:ph type="ctrTitle"/>
          </p:nvPr>
        </p:nvSpPr>
        <p:spPr>
          <a:xfrm>
            <a:off x="2209800" y="2693987"/>
            <a:ext cx="7772400" cy="1470025"/>
          </a:xfrm>
        </p:spPr>
        <p:txBody>
          <a:bodyPr>
            <a:normAutofit/>
          </a:bodyPr>
          <a:lstStyle/>
          <a:p>
            <a:r>
              <a:rPr lang="en-US" sz="5400" b="1" dirty="0"/>
              <a:t>Thank you!</a:t>
            </a:r>
          </a:p>
        </p:txBody>
      </p:sp>
    </p:spTree>
    <p:extLst>
      <p:ext uri="{BB962C8B-B14F-4D97-AF65-F5344CB8AC3E}">
        <p14:creationId xmlns:p14="http://schemas.microsoft.com/office/powerpoint/2010/main" val="1703721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28650" y="549184"/>
            <a:ext cx="10972800" cy="725580"/>
          </a:xfrm>
        </p:spPr>
        <p:txBody>
          <a:bodyPr>
            <a:noAutofit/>
          </a:bodyPr>
          <a:lstStyle/>
          <a:p>
            <a:pPr eaLnBrk="1" hangingPunct="1"/>
            <a:r>
              <a:rPr lang="en-US" dirty="0"/>
              <a:t>ADA Requirements</a:t>
            </a:r>
          </a:p>
        </p:txBody>
      </p:sp>
      <p:sp>
        <p:nvSpPr>
          <p:cNvPr id="20483" name="Content Placeholder 2"/>
          <p:cNvSpPr>
            <a:spLocks noGrp="1"/>
          </p:cNvSpPr>
          <p:nvPr>
            <p:ph idx="1"/>
          </p:nvPr>
        </p:nvSpPr>
        <p:spPr>
          <a:xfrm>
            <a:off x="2057400" y="1524001"/>
            <a:ext cx="8229600" cy="4602163"/>
          </a:xfrm>
        </p:spPr>
        <p:txBody>
          <a:bodyPr/>
          <a:lstStyle/>
          <a:p>
            <a:pPr marL="0" indent="0">
              <a:buNone/>
              <a:defRPr/>
            </a:pPr>
            <a:r>
              <a:rPr lang="en-US" dirty="0"/>
              <a:t>Virtually the same standards apply for Title II and Title III for the use of service animals.</a:t>
            </a:r>
          </a:p>
          <a:p>
            <a:pPr marL="0" indent="0">
              <a:buNone/>
              <a:defRPr/>
            </a:pPr>
            <a:endParaRPr lang="en-US" dirty="0"/>
          </a:p>
        </p:txBody>
      </p:sp>
      <p:pic>
        <p:nvPicPr>
          <p:cNvPr id="6" name="Picture 6" descr="a service dog giving a drink can to a woman who uses a power wheelchair">
            <a:extLst>
              <a:ext uri="{C183D7F6-B498-43B3-948B-1728B52AA6E4}">
                <adec:decorative xmlns:adec="http://schemas.microsoft.com/office/drawing/2017/decorative" val="0"/>
              </a:ext>
            </a:extLst>
          </p:cNvPr>
          <p:cNvPicPr>
            <a:picLocks noChangeAspect="1"/>
          </p:cNvPicPr>
          <p:nvPr/>
        </p:nvPicPr>
        <p:blipFill>
          <a:blip r:embed="rId3" cstate="print"/>
          <a:srcRect/>
          <a:stretch>
            <a:fillRect/>
          </a:stretch>
        </p:blipFill>
        <p:spPr bwMode="auto">
          <a:xfrm>
            <a:off x="4953000" y="2614848"/>
            <a:ext cx="2411074" cy="355698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50DA06A-1166-4395-AA7F-B9873E214E3F}" type="slidenum">
              <a:rPr lang="en-US" smtClean="0"/>
              <a:pPr/>
              <a:t>7</a:t>
            </a:fld>
            <a:endParaRPr lang="en-US" dirty="0"/>
          </a:p>
        </p:txBody>
      </p:sp>
      <p:sp>
        <p:nvSpPr>
          <p:cNvPr id="2" name="Footer Placeholder 1">
            <a:extLst>
              <a:ext uri="{FF2B5EF4-FFF2-40B4-BE49-F238E27FC236}">
                <a16:creationId xmlns:a16="http://schemas.microsoft.com/office/drawing/2014/main" id="{42F0EB4B-F816-ED44-91AF-C595D70118C7}"/>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2990741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5AFE1-6CDB-6348-B035-2D0D483A17A7}"/>
              </a:ext>
            </a:extLst>
          </p:cNvPr>
          <p:cNvSpPr>
            <a:spLocks noGrp="1"/>
          </p:cNvSpPr>
          <p:nvPr>
            <p:ph type="title"/>
          </p:nvPr>
        </p:nvSpPr>
        <p:spPr/>
        <p:txBody>
          <a:bodyPr/>
          <a:lstStyle/>
          <a:p>
            <a:r>
              <a:rPr lang="en-US" dirty="0"/>
              <a:t>Modification of Policy</a:t>
            </a:r>
          </a:p>
        </p:txBody>
      </p:sp>
      <p:sp>
        <p:nvSpPr>
          <p:cNvPr id="3" name="Content Placeholder 2">
            <a:extLst>
              <a:ext uri="{FF2B5EF4-FFF2-40B4-BE49-F238E27FC236}">
                <a16:creationId xmlns:a16="http://schemas.microsoft.com/office/drawing/2014/main" id="{0C00BFED-E66B-3A40-8537-811E42AAC267}"/>
              </a:ext>
            </a:extLst>
          </p:cNvPr>
          <p:cNvSpPr>
            <a:spLocks noGrp="1"/>
          </p:cNvSpPr>
          <p:nvPr>
            <p:ph idx="1"/>
          </p:nvPr>
        </p:nvSpPr>
        <p:spPr/>
        <p:txBody>
          <a:bodyPr/>
          <a:lstStyle/>
          <a:p>
            <a:r>
              <a:rPr lang="en-US" dirty="0"/>
              <a:t>Most state or local government and privately owned facilities have “no pet” policies and do not allow animals inside.</a:t>
            </a:r>
          </a:p>
          <a:p>
            <a:r>
              <a:rPr lang="en-US" dirty="0"/>
              <a:t>ADA Titles II and III require government and private facilities that are open to the public to allow service animals as a modification of that “no pet” policy.</a:t>
            </a:r>
          </a:p>
          <a:p>
            <a:endParaRPr lang="en-US" dirty="0"/>
          </a:p>
        </p:txBody>
      </p:sp>
      <p:sp>
        <p:nvSpPr>
          <p:cNvPr id="4" name="Slide Number Placeholder 3">
            <a:extLst>
              <a:ext uri="{FF2B5EF4-FFF2-40B4-BE49-F238E27FC236}">
                <a16:creationId xmlns:a16="http://schemas.microsoft.com/office/drawing/2014/main" id="{60DFB0D0-67D8-A146-A65C-F9D8180FC129}"/>
              </a:ext>
            </a:extLst>
          </p:cNvPr>
          <p:cNvSpPr>
            <a:spLocks noGrp="1"/>
          </p:cNvSpPr>
          <p:nvPr>
            <p:ph type="sldNum" sz="quarter" idx="12"/>
          </p:nvPr>
        </p:nvSpPr>
        <p:spPr/>
        <p:txBody>
          <a:bodyPr/>
          <a:lstStyle/>
          <a:p>
            <a:fld id="{A50DA06A-1166-4395-AA7F-B9873E214E3F}" type="slidenum">
              <a:rPr lang="en-US" smtClean="0"/>
              <a:pPr/>
              <a:t>8</a:t>
            </a:fld>
            <a:endParaRPr lang="en-US" dirty="0"/>
          </a:p>
        </p:txBody>
      </p:sp>
      <p:sp>
        <p:nvSpPr>
          <p:cNvPr id="5" name="Footer Placeholder 4">
            <a:extLst>
              <a:ext uri="{FF2B5EF4-FFF2-40B4-BE49-F238E27FC236}">
                <a16:creationId xmlns:a16="http://schemas.microsoft.com/office/drawing/2014/main" id="{A7CFE6BB-A039-8647-8D83-AA78387F9B3A}"/>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463895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274638"/>
            <a:ext cx="8229600" cy="1143000"/>
          </a:xfrm>
        </p:spPr>
        <p:txBody>
          <a:bodyPr anchor="ctr">
            <a:normAutofit/>
          </a:bodyPr>
          <a:lstStyle/>
          <a:p>
            <a:r>
              <a:rPr lang="en-US" b="1" dirty="0"/>
              <a:t>Service Animal Access</a:t>
            </a:r>
          </a:p>
        </p:txBody>
      </p:sp>
      <p:sp>
        <p:nvSpPr>
          <p:cNvPr id="5123" name="Rectangle 3"/>
          <p:cNvSpPr>
            <a:spLocks noGrp="1" noChangeArrowheads="1"/>
          </p:cNvSpPr>
          <p:nvPr>
            <p:ph sz="half" idx="1"/>
          </p:nvPr>
        </p:nvSpPr>
        <p:spPr>
          <a:xfrm>
            <a:off x="228600" y="1828800"/>
            <a:ext cx="5791200" cy="4754562"/>
          </a:xfrm>
        </p:spPr>
        <p:txBody>
          <a:bodyPr>
            <a:normAutofit fontScale="92500"/>
          </a:bodyPr>
          <a:lstStyle/>
          <a:p>
            <a:pPr marL="0" indent="0">
              <a:lnSpc>
                <a:spcPct val="90000"/>
              </a:lnSpc>
              <a:buNone/>
            </a:pPr>
            <a:endParaRPr lang="en-US" sz="2400" dirty="0"/>
          </a:p>
          <a:p>
            <a:pPr marL="0" indent="0">
              <a:lnSpc>
                <a:spcPct val="120000"/>
              </a:lnSpc>
              <a:buNone/>
            </a:pPr>
            <a:r>
              <a:rPr lang="en-US" sz="3500" dirty="0"/>
              <a:t>Individuals with disabilities must be allowed to be accompanied by their service animals in all areas of facilities where members of the public are allowed to go, including goods, services, programs, or activities.</a:t>
            </a:r>
          </a:p>
        </p:txBody>
      </p:sp>
      <p:sp>
        <p:nvSpPr>
          <p:cNvPr id="4" name="Slide Number Placeholder 3"/>
          <p:cNvSpPr>
            <a:spLocks noGrp="1"/>
          </p:cNvSpPr>
          <p:nvPr>
            <p:ph type="sldNum" sz="quarter" idx="12"/>
          </p:nvPr>
        </p:nvSpPr>
        <p:spPr>
          <a:xfrm>
            <a:off x="8077200" y="6356351"/>
            <a:ext cx="2133600" cy="365125"/>
          </a:xfrm>
        </p:spPr>
        <p:txBody>
          <a:bodyPr anchor="ctr">
            <a:normAutofit/>
          </a:bodyPr>
          <a:lstStyle/>
          <a:p>
            <a:pPr>
              <a:spcAft>
                <a:spcPts val="600"/>
              </a:spcAft>
            </a:pPr>
            <a:fld id="{A50DA06A-1166-4395-AA7F-B9873E214E3F}" type="slidenum">
              <a:rPr lang="en-US" smtClean="0"/>
              <a:pPr>
                <a:spcAft>
                  <a:spcPts val="600"/>
                </a:spcAft>
              </a:pPr>
              <a:t>9</a:t>
            </a:fld>
            <a:endParaRPr lang="en-US"/>
          </a:p>
        </p:txBody>
      </p:sp>
      <p:sp>
        <p:nvSpPr>
          <p:cNvPr id="8" name="Rectangle 7">
            <a:extLst>
              <a:ext uri="{FF2B5EF4-FFF2-40B4-BE49-F238E27FC236}">
                <a16:creationId xmlns:a16="http://schemas.microsoft.com/office/drawing/2014/main" id="{5AB46564-D5AC-3246-85BC-740DC93A227D}"/>
              </a:ext>
            </a:extLst>
          </p:cNvPr>
          <p:cNvSpPr/>
          <p:nvPr/>
        </p:nvSpPr>
        <p:spPr>
          <a:xfrm>
            <a:off x="8186114" y="5715228"/>
            <a:ext cx="588623" cy="215444"/>
          </a:xfrm>
          <a:prstGeom prst="rect">
            <a:avLst/>
          </a:prstGeom>
        </p:spPr>
        <p:txBody>
          <a:bodyPr wrap="none">
            <a:spAutoFit/>
          </a:bodyPr>
          <a:lstStyle/>
          <a:p>
            <a:r>
              <a:rPr lang="en-US" sz="800" dirty="0">
                <a:solidFill>
                  <a:srgbClr val="FFFFFF"/>
                </a:solidFill>
              </a:rPr>
              <a:t>Unknown</a:t>
            </a:r>
            <a:endParaRPr lang="en-US" dirty="0"/>
          </a:p>
        </p:txBody>
      </p:sp>
      <p:sp>
        <p:nvSpPr>
          <p:cNvPr id="2" name="Footer Placeholder 1">
            <a:extLst>
              <a:ext uri="{FF2B5EF4-FFF2-40B4-BE49-F238E27FC236}">
                <a16:creationId xmlns:a16="http://schemas.microsoft.com/office/drawing/2014/main" id="{7EA3F4B0-7D3A-E247-A828-7085DFBAE0A3}"/>
              </a:ext>
            </a:extLst>
          </p:cNvPr>
          <p:cNvSpPr>
            <a:spLocks noGrp="1"/>
          </p:cNvSpPr>
          <p:nvPr>
            <p:ph type="ftr" sz="quarter" idx="11"/>
          </p:nvPr>
        </p:nvSpPr>
        <p:spPr/>
        <p:txBody>
          <a:bodyPr/>
          <a:lstStyle/>
          <a:p>
            <a:r>
              <a:rPr lang="en-US"/>
              <a:t>© 2022 Pacific ADA Center</a:t>
            </a:r>
            <a:endParaRPr lang="en-US" dirty="0"/>
          </a:p>
        </p:txBody>
      </p:sp>
    </p:spTree>
    <p:extLst>
      <p:ext uri="{BB962C8B-B14F-4D97-AF65-F5344CB8AC3E}">
        <p14:creationId xmlns:p14="http://schemas.microsoft.com/office/powerpoint/2010/main" val="639835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7816</TotalTime>
  <Words>3120</Words>
  <Application>Microsoft Office PowerPoint</Application>
  <PresentationFormat>Widescreen</PresentationFormat>
  <Paragraphs>392</Paragraphs>
  <Slides>62</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62</vt:i4>
      </vt:variant>
    </vt:vector>
  </HeadingPairs>
  <TitlesOfParts>
    <vt:vector size="65" baseType="lpstr">
      <vt:lpstr>Arial</vt:lpstr>
      <vt:lpstr>Calibri</vt:lpstr>
      <vt:lpstr>Office Theme</vt:lpstr>
      <vt:lpstr>Service &amp; Emotional Support Animals in Emergency Management</vt:lpstr>
      <vt:lpstr>ADA National Network</vt:lpstr>
      <vt:lpstr> Toll Free: 1-800-949-4232 (V/Relay)  adatech@adapacific.org www.adapacific.org</vt:lpstr>
      <vt:lpstr>Presentation Overview</vt:lpstr>
      <vt:lpstr>Overview of the ADA</vt:lpstr>
      <vt:lpstr>Service and Emotional Support Animals  Basic Knowledge</vt:lpstr>
      <vt:lpstr>ADA Requirements</vt:lpstr>
      <vt:lpstr>Modification of Policy</vt:lpstr>
      <vt:lpstr>Service Animal Access</vt:lpstr>
      <vt:lpstr>“Service Animal” Definition</vt:lpstr>
      <vt:lpstr>Miniature Horses</vt:lpstr>
      <vt:lpstr>Work or Task of the Animal</vt:lpstr>
      <vt:lpstr>   “Work” or “Tasks”: Physical Disabilities</vt:lpstr>
      <vt:lpstr>Physical tasks can include chest compressions for CPR.</vt:lpstr>
      <vt:lpstr>“Work” or “Tasks”:  Psychological / Emotional Disabilities</vt:lpstr>
      <vt:lpstr>Emotional Support Animals</vt:lpstr>
      <vt:lpstr>Is Comfort or Companionship  “Work” or a “Task”?   </vt:lpstr>
      <vt:lpstr>Registration &amp; Vaccinations</vt:lpstr>
      <vt:lpstr>What Proof Is Required for  Service Animals?</vt:lpstr>
      <vt:lpstr>What Proof Is Required for  Emotional Support Animals?</vt:lpstr>
      <vt:lpstr>Two Questions Can Be Asked</vt:lpstr>
      <vt:lpstr>Service Animal Control</vt:lpstr>
      <vt:lpstr>Service Animal Conduct</vt:lpstr>
      <vt:lpstr>Service Animal Behavior</vt:lpstr>
      <vt:lpstr>Surcharge/Fees</vt:lpstr>
      <vt:lpstr>Interacting with Service Animals</vt:lpstr>
      <vt:lpstr>Number of Service Animals </vt:lpstr>
      <vt:lpstr>Dog Breeds</vt:lpstr>
      <vt:lpstr>Service Animals In Training</vt:lpstr>
      <vt:lpstr>Other Animals</vt:lpstr>
      <vt:lpstr>ADA Defenses Regarding Service Animals</vt:lpstr>
      <vt:lpstr>Laws and Guidelines That Apply to Service Animals, Emotional Support Animals and Pets</vt:lpstr>
      <vt:lpstr>Establishing FEMA</vt:lpstr>
      <vt:lpstr>FEMA Service Animal Definition</vt:lpstr>
      <vt:lpstr>National Response Framework </vt:lpstr>
      <vt:lpstr>Robert T. Stafford Disaster Relief and Emergency Assistance Act</vt:lpstr>
      <vt:lpstr>Things Changed After  Hurricane Katrina</vt:lpstr>
      <vt:lpstr>Post-Katrina Emergency Management Reform Act (PKEMRA)</vt:lpstr>
      <vt:lpstr>Pets Evacuation and Transportation Standards Act (PETS Act)</vt:lpstr>
      <vt:lpstr>Who Uses the PETS Act?</vt:lpstr>
      <vt:lpstr>When the PETS Act  Becomes Operational</vt:lpstr>
      <vt:lpstr>How the PETS Act Works</vt:lpstr>
      <vt:lpstr>DAP 9523.19 Eligible Costs</vt:lpstr>
      <vt:lpstr>Comprehensive Preparedness Guide 101 Supplement</vt:lpstr>
      <vt:lpstr>Sections of the HPSAP Checklist</vt:lpstr>
      <vt:lpstr>Service and Emotional Support Animal  Best Practices:  Emergency Managers</vt:lpstr>
      <vt:lpstr>Consider Animals at All Stages of a Disaster</vt:lpstr>
      <vt:lpstr>Train Staff and Involve Your ADA Coordinator</vt:lpstr>
      <vt:lpstr>Service and Emotional Support Animal  Best Practices:  Handlers with Disabilities</vt:lpstr>
      <vt:lpstr>Plan for Emergencies</vt:lpstr>
      <vt:lpstr>Evacuation Drills</vt:lpstr>
      <vt:lpstr>Emergency Kits for Animals</vt:lpstr>
      <vt:lpstr>Service and Emotional Support Animal  Best Practices:  Shelters</vt:lpstr>
      <vt:lpstr>Excluding an Animal from A Shelter</vt:lpstr>
      <vt:lpstr>Train Shelter Staff</vt:lpstr>
      <vt:lpstr>Create Space for Service Animals</vt:lpstr>
      <vt:lpstr>Service Animal Relief Areas</vt:lpstr>
      <vt:lpstr>Care and Supervision</vt:lpstr>
      <vt:lpstr>Resources I</vt:lpstr>
      <vt:lpstr>Resources II</vt:lpstr>
      <vt:lpstr>Resources III</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Cutting Edge Issue IV</dc:title>
  <dc:creator>Paul</dc:creator>
  <cp:lastModifiedBy>Gabriel N</cp:lastModifiedBy>
  <cp:revision>238</cp:revision>
  <cp:lastPrinted>2019-08-06T17:00:50Z</cp:lastPrinted>
  <dcterms:created xsi:type="dcterms:W3CDTF">2018-09-08T23:13:22Z</dcterms:created>
  <dcterms:modified xsi:type="dcterms:W3CDTF">2022-12-01T18:31:14Z</dcterms:modified>
</cp:coreProperties>
</file>